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3" r:id="rId1"/>
  </p:sldMasterIdLst>
  <p:notesMasterIdLst>
    <p:notesMasterId r:id="rId27"/>
  </p:notesMasterIdLst>
  <p:sldIdLst>
    <p:sldId id="256" r:id="rId2"/>
    <p:sldId id="257" r:id="rId3"/>
    <p:sldId id="259" r:id="rId4"/>
    <p:sldId id="266" r:id="rId5"/>
    <p:sldId id="267" r:id="rId6"/>
    <p:sldId id="268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02" r:id="rId16"/>
    <p:sldId id="323" r:id="rId17"/>
    <p:sldId id="303" r:id="rId18"/>
    <p:sldId id="304" r:id="rId19"/>
    <p:sldId id="305" r:id="rId20"/>
    <p:sldId id="313" r:id="rId21"/>
    <p:sldId id="306" r:id="rId22"/>
    <p:sldId id="314" r:id="rId23"/>
    <p:sldId id="307" r:id="rId24"/>
    <p:sldId id="308" r:id="rId25"/>
    <p:sldId id="26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90000"/>
  </p:normalViewPr>
  <p:slideViewPr>
    <p:cSldViewPr snapToGrid="0" snapToObjects="1">
      <p:cViewPr>
        <p:scale>
          <a:sx n="100" d="100"/>
          <a:sy n="100" d="100"/>
        </p:scale>
        <p:origin x="516" y="8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화면설계서 작성은 세가지 방법으로 한다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1.</a:t>
            </a:r>
            <a:r>
              <a:rPr lang="ko-KR" altLang="en-US" dirty="0"/>
              <a:t> 파워포인트의 도형 그리기 기능을 활용하여 작성</a:t>
            </a:r>
          </a:p>
          <a:p>
            <a:pPr>
              <a:defRPr/>
            </a:pPr>
            <a:r>
              <a:rPr lang="en-US" altLang="ko-KR" dirty="0"/>
              <a:t>2.</a:t>
            </a:r>
            <a:r>
              <a:rPr lang="ko-KR" altLang="en-US" dirty="0"/>
              <a:t> 손으로 종이위에 스케치한 것을 </a:t>
            </a:r>
            <a:r>
              <a:rPr lang="ko-KR" altLang="en-US" dirty="0" err="1"/>
              <a:t>사진찍어서</a:t>
            </a:r>
            <a:r>
              <a:rPr lang="ko-KR" altLang="en-US" dirty="0"/>
              <a:t> 파워포인트 슬라이드에 삽입하고 설명을 작성</a:t>
            </a:r>
          </a:p>
          <a:p>
            <a:pPr>
              <a:defRPr/>
            </a:pPr>
            <a:r>
              <a:rPr lang="en-US" altLang="ko-KR" dirty="0"/>
              <a:t>3.</a:t>
            </a:r>
            <a:r>
              <a:rPr lang="ko-KR" altLang="en-US" dirty="0"/>
              <a:t> 카카오 오븐</a:t>
            </a:r>
            <a:r>
              <a:rPr lang="en-US" altLang="ko-KR" dirty="0"/>
              <a:t>(https://ovenapp.io/)</a:t>
            </a:r>
            <a:r>
              <a:rPr lang="ko-KR" altLang="en-US" dirty="0"/>
              <a:t> 도구를 활용하여 작성하고 </a:t>
            </a:r>
            <a:r>
              <a:rPr lang="ko-KR" altLang="en-US" dirty="0" err="1"/>
              <a:t>화면캡춰해서</a:t>
            </a:r>
            <a:r>
              <a:rPr lang="ko-KR" altLang="en-US" dirty="0"/>
              <a:t> 파워포인트에 삽입 후 설명을 작성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81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화면설계서 작성은 세가지 방법으로 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파워포인트의 도형 그리기 기능을 활용하여 작성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손으로 종이위에 스케치한 것을 사진찍어서 파워포인트 슬라이드에 삽입하고 설명을 작성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카카오 오븐</a:t>
            </a:r>
            <a:r>
              <a:rPr lang="en-US" altLang="ko-KR"/>
              <a:t>(https://ovenapp.io/)</a:t>
            </a:r>
            <a:r>
              <a:rPr lang="ko-KR" altLang="en-US"/>
              <a:t> 도구를 활용하여 작성하고 화면캡춰해서 파워포인트에 삽입 후 설명을 작성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832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화면설계서 작성은 세가지 방법으로 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파워포인트의 도형 그리기 기능을 활용하여 작성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손으로 종이위에 스케치한 것을 사진찍어서 파워포인트 슬라이드에 삽입하고 설명을 작성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카카오 오븐</a:t>
            </a:r>
            <a:r>
              <a:rPr lang="en-US" altLang="ko-KR"/>
              <a:t>(https://ovenapp.io/)</a:t>
            </a:r>
            <a:r>
              <a:rPr lang="ko-KR" altLang="en-US"/>
              <a:t> 도구를 활용하여 작성하고 화면캡춰해서 파워포인트에 삽입 후 설명을 작성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09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화면설계서 작성은 세가지 방법으로 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파워포인트의 도형 그리기 기능을 활용하여 작성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손으로 종이위에 스케치한 것을 사진찍어서 파워포인트 슬라이드에 삽입하고 설명을 작성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카카오 오븐</a:t>
            </a:r>
            <a:r>
              <a:rPr lang="en-US" altLang="ko-KR"/>
              <a:t>(https://ovenapp.io/)</a:t>
            </a:r>
            <a:r>
              <a:rPr lang="ko-KR" altLang="en-US"/>
              <a:t> 도구를 활용하여 작성하고 화면캡춰해서 파워포인트에 삽입 후 설명을 작성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144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화면설계서 작성은 세가지 방법으로 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파워포인트의 도형 그리기 기능을 활용하여 작성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손으로 종이위에 스케치한 것을 사진찍어서 파워포인트 슬라이드에 삽입하고 설명을 작성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카카오 오븐</a:t>
            </a:r>
            <a:r>
              <a:rPr lang="en-US" altLang="ko-KR"/>
              <a:t>(https://ovenapp.io/)</a:t>
            </a:r>
            <a:r>
              <a:rPr lang="ko-KR" altLang="en-US"/>
              <a:t> 도구를 활용하여 작성하고 화면캡춰해서 파워포인트에 삽입 후 설명을 작성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28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화면설계서 작성은 세가지 방법으로 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파워포인트의 도형 그리기 기능을 활용하여 작성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손으로 종이위에 스케치한 것을 사진찍어서 파워포인트 슬라이드에 삽입하고 설명을 작성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카카오 오븐</a:t>
            </a:r>
            <a:r>
              <a:rPr lang="en-US" altLang="ko-KR"/>
              <a:t>(https://ovenapp.io/)</a:t>
            </a:r>
            <a:r>
              <a:rPr lang="ko-KR" altLang="en-US"/>
              <a:t> 도구를 활용하여 작성하고 화면캡춰해서 파워포인트에 삽입 후 설명을 작성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00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화면설계서 작성은 세가지 방법으로 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파워포인트의 도형 그리기 기능을 활용하여 작성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손으로 종이위에 스케치한 것을 사진찍어서 파워포인트 슬라이드에 삽입하고 설명을 작성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카카오 오븐</a:t>
            </a:r>
            <a:r>
              <a:rPr lang="en-US" altLang="ko-KR"/>
              <a:t>(https://ovenapp.io/)</a:t>
            </a:r>
            <a:r>
              <a:rPr lang="ko-KR" altLang="en-US"/>
              <a:t> 도구를 활용하여 작성하고 화면캡춰해서 파워포인트에 삽입 후 설명을 작성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45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화면설계서 작성은 세가지 방법으로 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파워포인트의 도형 그리기 기능을 활용하여 작성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손으로 종이위에 스케치한 것을 사진찍어서 파워포인트 슬라이드에 삽입하고 설명을 작성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카카오 오븐</a:t>
            </a:r>
            <a:r>
              <a:rPr lang="en-US" altLang="ko-KR"/>
              <a:t>(https://ovenapp.io/)</a:t>
            </a:r>
            <a:r>
              <a:rPr lang="ko-KR" altLang="en-US"/>
              <a:t> 도구를 활용하여 작성하고 화면캡춰해서 파워포인트에 삽입 후 설명을 작성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735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화면설계서 작성은 세가지 방법으로 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파워포인트의 도형 그리기 기능을 활용하여 작성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손으로 종이위에 스케치한 것을 사진찍어서 파워포인트 슬라이드에 삽입하고 설명을 작성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카카오 오븐</a:t>
            </a:r>
            <a:r>
              <a:rPr lang="en-US" altLang="ko-KR"/>
              <a:t>(https://ovenapp.io/)</a:t>
            </a:r>
            <a:r>
              <a:rPr lang="ko-KR" altLang="en-US"/>
              <a:t> 도구를 활용하여 작성하고 화면캡춰해서 파워포인트에 삽입 후 설명을 작성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728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화면설계서 작성은 세가지 방법으로 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파워포인트의 도형 그리기 기능을 활용하여 작성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손으로 종이위에 스케치한 것을 사진찍어서 파워포인트 슬라이드에 삽입하고 설명을 작성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카카오 오븐</a:t>
            </a:r>
            <a:r>
              <a:rPr lang="en-US" altLang="ko-KR"/>
              <a:t>(https://ovenapp.io/)</a:t>
            </a:r>
            <a:r>
              <a:rPr lang="ko-KR" altLang="en-US"/>
              <a:t> 도구를 활용하여 작성하고 화면캡춰해서 파워포인트에 삽입 후 설명을 작성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433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화면설계서 작성은 세가지 방법으로 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파워포인트의 도형 그리기 기능을 활용하여 작성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손으로 종이위에 스케치한 것을 사진찍어서 파워포인트 슬라이드에 삽입하고 설명을 작성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카카오 오븐</a:t>
            </a:r>
            <a:r>
              <a:rPr lang="en-US" altLang="ko-KR"/>
              <a:t>(https://ovenapp.io/)</a:t>
            </a:r>
            <a:r>
              <a:rPr lang="ko-KR" altLang="en-US"/>
              <a:t> 도구를 활용하여 작성하고 화면캡춰해서 파워포인트에 삽입 후 설명을 작성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36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 err="1"/>
              <a:t>리액트</a:t>
            </a:r>
            <a:r>
              <a:rPr lang="ko-KR" altLang="en-US" b="1" dirty="0"/>
              <a:t> 프로젝트 보고서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29262" y="5636419"/>
            <a:ext cx="6600826" cy="1042988"/>
          </a:xfrm>
        </p:spPr>
        <p:txBody>
          <a:bodyPr>
            <a:normAutofit fontScale="70000" lnSpcReduction="20000"/>
          </a:bodyPr>
          <a:lstStyle/>
          <a:p>
            <a:pPr algn="r">
              <a:defRPr/>
            </a:pPr>
            <a:endParaRPr lang="en-US" altLang="ko-KR" dirty="0">
              <a:solidFill>
                <a:schemeClr val="tx1"/>
              </a:solidFill>
            </a:endParaRPr>
          </a:p>
          <a:p>
            <a:pPr algn="r">
              <a:defRPr/>
            </a:pPr>
            <a:r>
              <a:rPr lang="en-US" altLang="ko-KR" dirty="0">
                <a:solidFill>
                  <a:schemeClr val="tx1"/>
                </a:solidFill>
              </a:rPr>
              <a:t>20221395</a:t>
            </a:r>
            <a:r>
              <a:rPr lang="ko-KR" altLang="en-US" dirty="0">
                <a:solidFill>
                  <a:schemeClr val="tx1"/>
                </a:solidFill>
              </a:rPr>
              <a:t>김민주</a:t>
            </a:r>
            <a:r>
              <a:rPr lang="en-US" altLang="ko-KR" dirty="0">
                <a:solidFill>
                  <a:schemeClr val="tx1"/>
                </a:solidFill>
              </a:rPr>
              <a:t>, 20221396</a:t>
            </a:r>
            <a:r>
              <a:rPr lang="ko-KR" altLang="en-US" dirty="0">
                <a:solidFill>
                  <a:schemeClr val="tx1"/>
                </a:solidFill>
              </a:rPr>
              <a:t>정하성</a:t>
            </a:r>
            <a:endParaRPr lang="en-US" altLang="ko-KR" dirty="0">
              <a:solidFill>
                <a:schemeClr val="tx1"/>
              </a:solidFill>
            </a:endParaRPr>
          </a:p>
          <a:p>
            <a:pPr algn="r">
              <a:defRPr/>
            </a:pPr>
            <a:r>
              <a:rPr lang="ko-KR" altLang="en-US" dirty="0">
                <a:solidFill>
                  <a:schemeClr val="tx1"/>
                </a:solidFill>
              </a:rPr>
              <a:t>제출일</a:t>
            </a:r>
            <a:r>
              <a:rPr lang="en-US" altLang="ko-KR" dirty="0">
                <a:solidFill>
                  <a:schemeClr val="tx1"/>
                </a:solidFill>
              </a:rPr>
              <a:t>: 2023.06.18</a:t>
            </a:r>
            <a:endParaRPr lang="ko-KR" altLang="en-US" dirty="0">
              <a:solidFill>
                <a:schemeClr val="tx1"/>
              </a:solidFill>
            </a:endParaRPr>
          </a:p>
          <a:p>
            <a:pPr algn="r">
              <a:defRPr/>
            </a:pPr>
            <a:endParaRPr lang="en-US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화면설계서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310329" y="855030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 각각의 화면 디자인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782456"/>
              </p:ext>
            </p:extLst>
          </p:nvPr>
        </p:nvGraphicFramePr>
        <p:xfrm>
          <a:off x="3628128" y="572040"/>
          <a:ext cx="4643469" cy="42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Page ID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화면이름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RSP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가위바위보 게임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텍스트 개체 틀 31"/>
          <p:cNvSpPr>
            <a:spLocks noGrp="1"/>
          </p:cNvSpPr>
          <p:nvPr/>
        </p:nvSpPr>
        <p:spPr>
          <a:xfrm>
            <a:off x="7953635" y="2517954"/>
            <a:ext cx="3740174" cy="4340046"/>
          </a:xfrm>
          <a:prstGeom prst="rect">
            <a:avLst/>
          </a:prstGeom>
        </p:spPr>
        <p:txBody>
          <a:bodyPr lIns="36000" rIns="0"/>
          <a:lstStyle/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가위바위보 게임 페이지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System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의 가위</a:t>
            </a: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바위</a:t>
            </a: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보 중 하나를 랜덤으로 주어지게 함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사용자의 승</a:t>
            </a: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무승부</a:t>
            </a: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패 결과를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우측에 등수와 점수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모서리가 둥근 직사각형 110"/>
          <p:cNvSpPr/>
          <p:nvPr/>
        </p:nvSpPr>
        <p:spPr>
          <a:xfrm>
            <a:off x="724074" y="5395121"/>
            <a:ext cx="709387" cy="229725"/>
          </a:xfrm>
          <a:prstGeom prst="roundRect">
            <a:avLst>
              <a:gd name="adj" fmla="val 9813"/>
            </a:avLst>
          </a:prstGeom>
          <a:noFill/>
          <a:ln w="63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</a:rPr>
              <a:t>사항</a:t>
            </a:r>
            <a:endParaRPr kumimoji="0" lang="en-US" altLang="ko-KR" sz="900" b="1" i="0" u="none" strike="noStrike" kern="1200" cap="none" spc="0" normalizeH="0" baseline="0" dirty="0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FF09F-F98A-4152-82CE-8FBBD0C5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1" y="2153183"/>
            <a:ext cx="7045443" cy="39758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0C0EBF-722B-BC69-C168-0103D0E5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" y="2855681"/>
            <a:ext cx="2595938" cy="1718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DF26C-1BC0-F283-67A5-F364E3887885}"/>
              </a:ext>
            </a:extLst>
          </p:cNvPr>
          <p:cNvSpPr txBox="1"/>
          <p:nvPr/>
        </p:nvSpPr>
        <p:spPr>
          <a:xfrm>
            <a:off x="7953635" y="2153183"/>
            <a:ext cx="3687502" cy="400110"/>
          </a:xfrm>
          <a:prstGeom prst="rect">
            <a:avLst/>
          </a:prstGeom>
          <a:solidFill>
            <a:srgbClr val="D3D3EB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Description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7A2076-55DA-FD93-8723-193EB7B1D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0" y="5005451"/>
            <a:ext cx="2126038" cy="7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화면설계서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310329" y="855030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 각각의 화면 디자인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743450"/>
              </p:ext>
            </p:extLst>
          </p:nvPr>
        </p:nvGraphicFramePr>
        <p:xfrm>
          <a:off x="3628128" y="572040"/>
          <a:ext cx="4643469" cy="42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Page ID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화면이름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lotto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로또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+mn-ea"/>
                        </a:rPr>
                        <a:t>추첨기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게임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텍스트 개체 틀 31"/>
          <p:cNvSpPr>
            <a:spLocks noGrp="1"/>
          </p:cNvSpPr>
          <p:nvPr/>
        </p:nvSpPr>
        <p:spPr>
          <a:xfrm>
            <a:off x="7953635" y="2517954"/>
            <a:ext cx="3781963" cy="4340046"/>
          </a:xfrm>
          <a:prstGeom prst="rect">
            <a:avLst/>
          </a:prstGeom>
        </p:spPr>
        <p:txBody>
          <a:bodyPr lIns="36000" rIns="0"/>
          <a:lstStyle/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로또 </a:t>
            </a:r>
            <a:r>
              <a:rPr lang="ko-KR" altLang="en-US" sz="150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추첨기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게임 페이지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먼저 사용자의 </a:t>
            </a:r>
            <a:r>
              <a:rPr lang="ko-KR" altLang="en-US" sz="150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로또번호를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50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입력받음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랜덤으로 로또 당첨숫자를 지정 후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사용자의 번호와 비교하여 결과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우측에 등수와 결과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모서리가 둥근 직사각형 110"/>
          <p:cNvSpPr/>
          <p:nvPr/>
        </p:nvSpPr>
        <p:spPr>
          <a:xfrm>
            <a:off x="724074" y="5395121"/>
            <a:ext cx="709387" cy="229725"/>
          </a:xfrm>
          <a:prstGeom prst="roundRect">
            <a:avLst>
              <a:gd name="adj" fmla="val 9813"/>
            </a:avLst>
          </a:prstGeom>
          <a:noFill/>
          <a:ln w="63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</a:rPr>
              <a:t>사항</a:t>
            </a:r>
            <a:endParaRPr kumimoji="0" lang="en-US" altLang="ko-KR" sz="900" b="1" i="0" u="none" strike="noStrike" kern="1200" cap="none" spc="0" normalizeH="0" baseline="0" dirty="0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FF09F-F98A-4152-82CE-8FBBD0C5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1" y="2153183"/>
            <a:ext cx="7045443" cy="39758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34287A-EB95-3BB5-14A7-FE4B75392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362" y="2692399"/>
            <a:ext cx="3002736" cy="19447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74BD8B-011D-3C44-392B-8D11DB4BD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582" y="5038508"/>
            <a:ext cx="2804659" cy="616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1424EC-9290-6D94-B271-9441F73DB60A}"/>
              </a:ext>
            </a:extLst>
          </p:cNvPr>
          <p:cNvSpPr txBox="1"/>
          <p:nvPr/>
        </p:nvSpPr>
        <p:spPr>
          <a:xfrm>
            <a:off x="7953635" y="2153183"/>
            <a:ext cx="3687502" cy="400110"/>
          </a:xfrm>
          <a:prstGeom prst="rect">
            <a:avLst/>
          </a:prstGeom>
          <a:solidFill>
            <a:srgbClr val="D3D3EB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73482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화면설계서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310329" y="855030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 각각의 화면 디자인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20498"/>
              </p:ext>
            </p:extLst>
          </p:nvPr>
        </p:nvGraphicFramePr>
        <p:xfrm>
          <a:off x="3628128" y="572040"/>
          <a:ext cx="4643469" cy="42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Page ID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화면이름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+mn-ea"/>
                        </a:rPr>
                        <a:t>oneToFifty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1~50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숫자세기 게임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텍스트 개체 틀 31"/>
          <p:cNvSpPr>
            <a:spLocks noGrp="1"/>
          </p:cNvSpPr>
          <p:nvPr/>
        </p:nvSpPr>
        <p:spPr>
          <a:xfrm>
            <a:off x="7953635" y="2517954"/>
            <a:ext cx="3687501" cy="4340046"/>
          </a:xfrm>
          <a:prstGeom prst="rect">
            <a:avLst/>
          </a:prstGeom>
        </p:spPr>
        <p:txBody>
          <a:bodyPr lIns="36000" rIns="0"/>
          <a:lstStyle/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1~50 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숫자세기 게임 페이지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1~50 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사이의 숫자를 표 형식으로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타이머를 재기 위한 </a:t>
            </a: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Start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버튼 구현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우측에 등수와 결과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모서리가 둥근 직사각형 110"/>
          <p:cNvSpPr/>
          <p:nvPr/>
        </p:nvSpPr>
        <p:spPr>
          <a:xfrm>
            <a:off x="724074" y="5395121"/>
            <a:ext cx="709387" cy="229725"/>
          </a:xfrm>
          <a:prstGeom prst="roundRect">
            <a:avLst>
              <a:gd name="adj" fmla="val 9813"/>
            </a:avLst>
          </a:prstGeom>
          <a:noFill/>
          <a:ln w="63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</a:rPr>
              <a:t>사항</a:t>
            </a:r>
            <a:endParaRPr kumimoji="0" lang="en-US" altLang="ko-KR" sz="900" b="1" i="0" u="none" strike="noStrike" kern="1200" cap="none" spc="0" normalizeH="0" baseline="0" dirty="0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FF09F-F98A-4152-82CE-8FBBD0C5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1" y="2153183"/>
            <a:ext cx="7045443" cy="39758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8163D0-0A9D-0212-9928-D78D5CBC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0" y="2719222"/>
            <a:ext cx="1802932" cy="18273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E1B993-F3BE-11C3-5641-714BB0D29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056" y="4969644"/>
            <a:ext cx="1029519" cy="368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093D46-4816-FEDE-3000-95F7ACCFA992}"/>
              </a:ext>
            </a:extLst>
          </p:cNvPr>
          <p:cNvSpPr txBox="1"/>
          <p:nvPr/>
        </p:nvSpPr>
        <p:spPr>
          <a:xfrm>
            <a:off x="7953635" y="2153183"/>
            <a:ext cx="3687502" cy="400110"/>
          </a:xfrm>
          <a:prstGeom prst="rect">
            <a:avLst/>
          </a:prstGeom>
          <a:solidFill>
            <a:srgbClr val="D3D3EB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45873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화면설계서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310329" y="855030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 각각의 화면 디자인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812420"/>
              </p:ext>
            </p:extLst>
          </p:nvPr>
        </p:nvGraphicFramePr>
        <p:xfrm>
          <a:off x="3628128" y="572040"/>
          <a:ext cx="4643469" cy="42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Page ID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화면이름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+mn-ea"/>
                        </a:rPr>
                        <a:t>tictactoe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틱택토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게임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텍스트 개체 틀 31"/>
          <p:cNvSpPr>
            <a:spLocks noGrp="1"/>
          </p:cNvSpPr>
          <p:nvPr/>
        </p:nvSpPr>
        <p:spPr>
          <a:xfrm>
            <a:off x="7953635" y="2517954"/>
            <a:ext cx="3687501" cy="4340046"/>
          </a:xfrm>
          <a:prstGeom prst="rect">
            <a:avLst/>
          </a:prstGeom>
        </p:spPr>
        <p:txBody>
          <a:bodyPr lIns="36000" rIns="0"/>
          <a:lstStyle/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틱택토 게임 페이지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틱택토 게임을 하기위한 표 구현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우측에 등수와 결과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모서리가 둥근 직사각형 110"/>
          <p:cNvSpPr/>
          <p:nvPr/>
        </p:nvSpPr>
        <p:spPr>
          <a:xfrm>
            <a:off x="724074" y="5395121"/>
            <a:ext cx="709387" cy="229725"/>
          </a:xfrm>
          <a:prstGeom prst="roundRect">
            <a:avLst>
              <a:gd name="adj" fmla="val 9813"/>
            </a:avLst>
          </a:prstGeom>
          <a:noFill/>
          <a:ln w="63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</a:rPr>
              <a:t>사항</a:t>
            </a:r>
            <a:endParaRPr kumimoji="0" lang="en-US" altLang="ko-KR" sz="900" b="1" i="0" u="none" strike="noStrike" kern="1200" cap="none" spc="0" normalizeH="0" baseline="0" dirty="0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FF09F-F98A-4152-82CE-8FBBD0C5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1" y="2153183"/>
            <a:ext cx="7045443" cy="39758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E1B993-F3BE-11C3-5641-714BB0D2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056" y="4969644"/>
            <a:ext cx="1029519" cy="3681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800DE9-E803-F1DA-A853-7E4322CC8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997" y="2691603"/>
            <a:ext cx="3047203" cy="3012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CBE084-1167-ECBA-1DEC-F293A311F207}"/>
              </a:ext>
            </a:extLst>
          </p:cNvPr>
          <p:cNvSpPr txBox="1"/>
          <p:nvPr/>
        </p:nvSpPr>
        <p:spPr>
          <a:xfrm>
            <a:off x="7953635" y="2153183"/>
            <a:ext cx="3687502" cy="400110"/>
          </a:xfrm>
          <a:prstGeom prst="rect">
            <a:avLst/>
          </a:prstGeom>
          <a:solidFill>
            <a:srgbClr val="D3D3EB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51341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화면설계서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310329" y="855030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 각각의 화면 디자인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13299"/>
              </p:ext>
            </p:extLst>
          </p:nvPr>
        </p:nvGraphicFramePr>
        <p:xfrm>
          <a:off x="3628128" y="572040"/>
          <a:ext cx="4643469" cy="42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Page ID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화면이름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quiz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퀴즈 게임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텍스트 개체 틀 31"/>
          <p:cNvSpPr>
            <a:spLocks noGrp="1"/>
          </p:cNvSpPr>
          <p:nvPr/>
        </p:nvSpPr>
        <p:spPr>
          <a:xfrm>
            <a:off x="7953635" y="2517954"/>
            <a:ext cx="3687501" cy="4340046"/>
          </a:xfrm>
          <a:prstGeom prst="rect">
            <a:avLst/>
          </a:prstGeom>
        </p:spPr>
        <p:txBody>
          <a:bodyPr lIns="36000" rIns="0"/>
          <a:lstStyle/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퀴즈 게임 페이지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퀴즈 문제와 </a:t>
            </a: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5</a:t>
            </a:r>
            <a:r>
              <a:rPr lang="ko-KR" altLang="en-US" sz="150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지선다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우측에 등수와 결과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모서리가 둥근 직사각형 110"/>
          <p:cNvSpPr/>
          <p:nvPr/>
        </p:nvSpPr>
        <p:spPr>
          <a:xfrm>
            <a:off x="724074" y="5395121"/>
            <a:ext cx="709387" cy="229725"/>
          </a:xfrm>
          <a:prstGeom prst="roundRect">
            <a:avLst>
              <a:gd name="adj" fmla="val 9813"/>
            </a:avLst>
          </a:prstGeom>
          <a:noFill/>
          <a:ln w="63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</a:rPr>
              <a:t>사항</a:t>
            </a:r>
            <a:endParaRPr kumimoji="0" lang="en-US" altLang="ko-KR" sz="900" b="1" i="0" u="none" strike="noStrike" kern="1200" cap="none" spc="0" normalizeH="0" baseline="0" dirty="0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FF09F-F98A-4152-82CE-8FBBD0C5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1" y="2153183"/>
            <a:ext cx="7045443" cy="3975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6F8EE7-AF69-967B-17A9-9F72EA365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2852470"/>
            <a:ext cx="2703574" cy="16209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8BA863-C7B3-B2A5-0157-97BBC14E8F0B}"/>
              </a:ext>
            </a:extLst>
          </p:cNvPr>
          <p:cNvSpPr txBox="1"/>
          <p:nvPr/>
        </p:nvSpPr>
        <p:spPr>
          <a:xfrm>
            <a:off x="7953635" y="2153183"/>
            <a:ext cx="3687502" cy="400110"/>
          </a:xfrm>
          <a:prstGeom prst="rect">
            <a:avLst/>
          </a:prstGeom>
          <a:solidFill>
            <a:srgbClr val="D3D3EB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383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112993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구현결과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–</a:t>
            </a:r>
            <a:r>
              <a:rPr lang="ko-KR" altLang="en-US" sz="28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초기화면</a:t>
            </a:r>
            <a:r>
              <a:rPr lang="en-US" altLang="ko-KR" sz="28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(initial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.js)</a:t>
            </a:r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2E748C2-0C7E-0715-DA80-65DFB5753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76" y="2562427"/>
            <a:ext cx="4643117" cy="240089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ko-KR" altLang="en-US" sz="1200" dirty="0"/>
              <a:t>사이트에 접속했을 때의 초기화면</a:t>
            </a:r>
            <a:endParaRPr lang="en-US" altLang="ko-KR" sz="1200" dirty="0"/>
          </a:p>
          <a:p>
            <a:r>
              <a:rPr lang="ko-KR" altLang="en-US" sz="1200" dirty="0"/>
              <a:t>타이핑을 치는 듯한 애니메이션 적용</a:t>
            </a:r>
            <a:endParaRPr lang="en-US" altLang="ko-KR" sz="1200" dirty="0"/>
          </a:p>
          <a:p>
            <a:r>
              <a:rPr lang="en-US" altLang="ko-KR" sz="1200" dirty="0"/>
              <a:t>3</a:t>
            </a:r>
            <a:r>
              <a:rPr lang="ko-KR" altLang="en-US" sz="1200" dirty="0"/>
              <a:t>초 후</a:t>
            </a:r>
            <a:r>
              <a:rPr lang="en-US" altLang="ko-KR" sz="1200" dirty="0"/>
              <a:t>, </a:t>
            </a:r>
            <a:r>
              <a:rPr lang="ko-KR" altLang="en-US" sz="1200" dirty="0"/>
              <a:t>자동으로 </a:t>
            </a:r>
            <a:r>
              <a:rPr lang="en-US" altLang="ko-KR" sz="1200" dirty="0"/>
              <a:t>Home</a:t>
            </a:r>
            <a:r>
              <a:rPr lang="ko-KR" altLang="en-US" sz="1200" dirty="0"/>
              <a:t>페이지로 이동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E581E6-F212-B584-392C-4CC41C746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8" y="1441595"/>
            <a:ext cx="4443331" cy="24993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84D731-33F8-4BC5-2536-CD35DCC5F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49" y="4014318"/>
            <a:ext cx="4443331" cy="24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112993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구현결과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–</a:t>
            </a:r>
            <a:r>
              <a:rPr lang="ko-KR" altLang="en-US" sz="28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사이드바</a:t>
            </a:r>
            <a:r>
              <a:rPr lang="en-US" altLang="ko-KR" sz="28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(SidebarMenu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.js)</a:t>
            </a:r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F2E748C2-0C7E-0715-DA80-65DFB5753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676" y="2562427"/>
            <a:ext cx="4643117" cy="240089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ko-KR" altLang="en-US" sz="1200" dirty="0"/>
              <a:t>좌측에 위치하고 있는 사이드바</a:t>
            </a:r>
            <a:endParaRPr lang="en-US" altLang="ko-KR" sz="1200" dirty="0"/>
          </a:p>
          <a:p>
            <a:r>
              <a:rPr lang="en-US" altLang="ko-KR" sz="1200" dirty="0"/>
              <a:t>React-Pro-Sidebar</a:t>
            </a:r>
            <a:r>
              <a:rPr lang="ko-KR" altLang="en-US" sz="1200" dirty="0"/>
              <a:t>를 활용해 구현</a:t>
            </a:r>
            <a:endParaRPr lang="en-US" altLang="ko-KR" sz="1200" dirty="0"/>
          </a:p>
          <a:p>
            <a:r>
              <a:rPr lang="en-US" altLang="ko-KR" sz="1200" dirty="0"/>
              <a:t>3</a:t>
            </a:r>
            <a:r>
              <a:rPr lang="ko-KR" altLang="en-US" sz="1200" dirty="0"/>
              <a:t>초 후</a:t>
            </a:r>
            <a:r>
              <a:rPr lang="en-US" altLang="ko-KR" sz="1200" dirty="0"/>
              <a:t>, </a:t>
            </a:r>
            <a:r>
              <a:rPr lang="ko-KR" altLang="en-US" sz="1200" dirty="0"/>
              <a:t>자동으로 </a:t>
            </a:r>
            <a:r>
              <a:rPr lang="en-US" altLang="ko-KR" sz="1200" dirty="0"/>
              <a:t>Home</a:t>
            </a:r>
            <a:r>
              <a:rPr lang="ko-KR" altLang="en-US" sz="1200" dirty="0"/>
              <a:t>페이지로 이동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91F070-9BAA-F138-E17A-47C90DC8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0" y="3668316"/>
            <a:ext cx="5670550" cy="31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112993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구현결과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(1)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main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.html#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유산소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그림 4" descr="텍스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AAB08334-E53E-B170-289B-67215AA4DF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" y="1501664"/>
            <a:ext cx="5493222" cy="2643614"/>
          </a:xfrm>
          <a:prstGeom prst="rect">
            <a:avLst/>
          </a:prstGeom>
        </p:spPr>
      </p:pic>
      <p:pic>
        <p:nvPicPr>
          <p:cNvPr id="9" name="그림 8" descr="스크린샷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80474919-10CE-212C-12A3-4D3E8DFCA8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08" y="1501665"/>
            <a:ext cx="5487286" cy="2643615"/>
          </a:xfrm>
          <a:prstGeom prst="rect">
            <a:avLst/>
          </a:prstGeom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205D7C21-391B-E44D-9E02-5E219F4D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2" y="4907010"/>
            <a:ext cx="11280722" cy="121539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ko-KR" altLang="en-US" sz="1200" dirty="0"/>
              <a:t>유산소 페이지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카드 형식으로 구성</a:t>
            </a:r>
            <a:endParaRPr lang="en-US" altLang="ko-KR" sz="1200" dirty="0"/>
          </a:p>
          <a:p>
            <a:r>
              <a:rPr lang="ko-KR" altLang="en-US" sz="1200" dirty="0"/>
              <a:t>각 카드에 </a:t>
            </a:r>
            <a:r>
              <a:rPr lang="en-US" altLang="ko-KR" sz="1200" dirty="0"/>
              <a:t>hover</a:t>
            </a:r>
            <a:r>
              <a:rPr lang="ko-KR" altLang="en-US" sz="1200" dirty="0"/>
              <a:t>시 </a:t>
            </a:r>
            <a:r>
              <a:rPr lang="ko-KR" altLang="en-US" sz="1200" dirty="0" err="1"/>
              <a:t>멈춰있던</a:t>
            </a:r>
            <a:r>
              <a:rPr lang="ko-KR" altLang="en-US" sz="1200" dirty="0"/>
              <a:t> 동영상이 움직이면서 카드 확대</a:t>
            </a:r>
            <a:endParaRPr lang="en-US" altLang="ko-KR" sz="1200" dirty="0"/>
          </a:p>
          <a:p>
            <a:r>
              <a:rPr lang="ko-KR" altLang="en-US" sz="1200" dirty="0"/>
              <a:t>각 카드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cardio.html</a:t>
            </a:r>
            <a:r>
              <a:rPr lang="ko-KR" altLang="en-US" sz="1200" dirty="0"/>
              <a:t>로 이동 후 해당하는 슬라이드로 이동</a:t>
            </a:r>
          </a:p>
        </p:txBody>
      </p:sp>
    </p:spTree>
    <p:extLst>
      <p:ext uri="{BB962C8B-B14F-4D97-AF65-F5344CB8AC3E}">
        <p14:creationId xmlns:p14="http://schemas.microsoft.com/office/powerpoint/2010/main" val="8943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112993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구현결과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(1)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main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.html#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무산소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F347A4F-633C-4F3F-72F4-039417276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728" y="1501200"/>
            <a:ext cx="5493600" cy="2638073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D7A115A-8F56-50A8-FC4E-728FBAAA05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" y="1501200"/>
            <a:ext cx="5493600" cy="2635212"/>
          </a:xfrm>
          <a:prstGeom prst="rect">
            <a:avLst/>
          </a:prstGeom>
        </p:spPr>
      </p:pic>
      <p:sp>
        <p:nvSpPr>
          <p:cNvPr id="8" name="내용 개체 틀 12">
            <a:extLst>
              <a:ext uri="{FF2B5EF4-FFF2-40B4-BE49-F238E27FC236}">
                <a16:creationId xmlns:a16="http://schemas.microsoft.com/office/drawing/2014/main" id="{310FAF68-05EA-7C0F-4C3B-48E09719DB3B}"/>
              </a:ext>
            </a:extLst>
          </p:cNvPr>
          <p:cNvSpPr txBox="1">
            <a:spLocks/>
          </p:cNvSpPr>
          <p:nvPr/>
        </p:nvSpPr>
        <p:spPr>
          <a:xfrm>
            <a:off x="452671" y="4653407"/>
            <a:ext cx="11286657" cy="17225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err="1"/>
              <a:t>이미지맵으로</a:t>
            </a:r>
            <a:r>
              <a:rPr lang="ko-KR" altLang="en-US" sz="1200" dirty="0"/>
              <a:t> 인체 사진 부위별로 각각 </a:t>
            </a:r>
            <a:r>
              <a:rPr lang="ko-KR" altLang="en-US" sz="1200" dirty="0" err="1"/>
              <a:t>좌표값을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맵핑해</a:t>
            </a:r>
            <a:r>
              <a:rPr lang="ko-KR" altLang="en-US" sz="1200" dirty="0"/>
              <a:t> 부위별 운동법 페이지로 이동할 수 있도록 구성</a:t>
            </a:r>
            <a:endParaRPr lang="en-US" altLang="ko-KR" sz="1200" dirty="0"/>
          </a:p>
          <a:p>
            <a:r>
              <a:rPr lang="ko-KR" altLang="en-US" sz="1200" dirty="0"/>
              <a:t>각 부위 </a:t>
            </a:r>
            <a:r>
              <a:rPr lang="en-US" altLang="ko-KR" sz="1200" dirty="0"/>
              <a:t>hover</a:t>
            </a:r>
            <a:r>
              <a:rPr lang="ko-KR" altLang="en-US" sz="1200" dirty="0"/>
              <a:t>시 해당 부위 빨간색으로 변화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Maphighliight</a:t>
            </a:r>
            <a:r>
              <a:rPr lang="en-US" altLang="ko-KR" sz="1200" dirty="0"/>
              <a:t> </a:t>
            </a:r>
            <a:r>
              <a:rPr lang="ko-KR" altLang="en-US" sz="1200" dirty="0"/>
              <a:t>사용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각 부위에</a:t>
            </a:r>
            <a:r>
              <a:rPr lang="en-US" altLang="ko-KR" sz="1200" dirty="0"/>
              <a:t>hover</a:t>
            </a:r>
            <a:r>
              <a:rPr lang="ko-KR" altLang="en-US" sz="1200" dirty="0"/>
              <a:t>시 우측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운동하고싶은</a:t>
            </a:r>
            <a:r>
              <a:rPr lang="ko-KR" altLang="en-US" sz="1200" dirty="0"/>
              <a:t> 부위를 클릭하세요</a:t>
            </a:r>
            <a:r>
              <a:rPr lang="en-US" altLang="ko-KR" sz="1200" dirty="0"/>
              <a:t>!” </a:t>
            </a:r>
            <a:r>
              <a:rPr lang="ko-KR" altLang="en-US" sz="1200" dirty="0"/>
              <a:t>가 </a:t>
            </a:r>
            <a:r>
              <a:rPr lang="en-US" altLang="ko-KR" sz="1200" dirty="0"/>
              <a:t>“(</a:t>
            </a:r>
            <a:r>
              <a:rPr lang="ko-KR" altLang="en-US" sz="1200" dirty="0"/>
              <a:t>부위 이름</a:t>
            </a:r>
            <a:r>
              <a:rPr lang="en-US" altLang="ko-KR" sz="1200" dirty="0"/>
              <a:t>) </a:t>
            </a:r>
            <a:r>
              <a:rPr lang="ko-KR" altLang="en-US" sz="1200" dirty="0"/>
              <a:t>운동하러 가기</a:t>
            </a:r>
            <a:r>
              <a:rPr lang="en-US" altLang="ko-KR" sz="1200" dirty="0"/>
              <a:t>!” </a:t>
            </a:r>
            <a:r>
              <a:rPr lang="ko-KR" altLang="en-US" sz="1200" dirty="0"/>
              <a:t>로 변화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JQuery</a:t>
            </a:r>
            <a:r>
              <a:rPr lang="ko-KR" altLang="en-US" sz="1200" dirty="0"/>
              <a:t>사용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각 부위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weight.html</a:t>
            </a:r>
            <a:r>
              <a:rPr lang="ko-KR" altLang="en-US" sz="1200" dirty="0"/>
              <a:t>로 이동 후 해당하는 슬라이드로 이동</a:t>
            </a:r>
          </a:p>
        </p:txBody>
      </p:sp>
    </p:spTree>
    <p:extLst>
      <p:ext uri="{BB962C8B-B14F-4D97-AF65-F5344CB8AC3E}">
        <p14:creationId xmlns:p14="http://schemas.microsoft.com/office/powerpoint/2010/main" val="18480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112993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구현결과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(1)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main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.html#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기록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3C48F2B-DAEC-7B36-A7A7-6F00496A9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0" y="1537200"/>
            <a:ext cx="5493600" cy="2643795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F0A82FE-619E-9DF3-28F5-39B47702E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00" y="1537200"/>
            <a:ext cx="5493600" cy="2632350"/>
          </a:xfrm>
          <a:prstGeom prst="rect">
            <a:avLst/>
          </a:prstGeom>
        </p:spPr>
      </p:pic>
      <p:sp>
        <p:nvSpPr>
          <p:cNvPr id="8" name="내용 개체 틀 12">
            <a:extLst>
              <a:ext uri="{FF2B5EF4-FFF2-40B4-BE49-F238E27FC236}">
                <a16:creationId xmlns:a16="http://schemas.microsoft.com/office/drawing/2014/main" id="{7B91B596-77AA-18B3-E452-6DF17D665913}"/>
              </a:ext>
            </a:extLst>
          </p:cNvPr>
          <p:cNvSpPr txBox="1">
            <a:spLocks/>
          </p:cNvSpPr>
          <p:nvPr/>
        </p:nvSpPr>
        <p:spPr>
          <a:xfrm>
            <a:off x="453600" y="4743449"/>
            <a:ext cx="11284800" cy="15356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오늘 할 운동을 메모할 수 있도록 </a:t>
            </a:r>
            <a:r>
              <a:rPr lang="en-US" altLang="ko-KR" sz="1200" dirty="0"/>
              <a:t>to-do-list</a:t>
            </a:r>
            <a:r>
              <a:rPr lang="ko-KR" altLang="en-US" sz="1200" dirty="0"/>
              <a:t>를 구성</a:t>
            </a:r>
            <a:endParaRPr lang="en-US" altLang="ko-KR" sz="1200" dirty="0"/>
          </a:p>
          <a:p>
            <a:r>
              <a:rPr lang="en-US" altLang="ko-KR" sz="1200" dirty="0"/>
              <a:t>Enter your to do list </a:t>
            </a:r>
            <a:r>
              <a:rPr lang="ko-KR" altLang="en-US" sz="1200" dirty="0"/>
              <a:t>에 내용 입력 후 </a:t>
            </a:r>
            <a:r>
              <a:rPr lang="en-US" altLang="ko-KR" sz="1200" dirty="0"/>
              <a:t>Enter </a:t>
            </a:r>
            <a:r>
              <a:rPr lang="ko-KR" altLang="en-US" sz="1200" dirty="0"/>
              <a:t>또는 </a:t>
            </a:r>
            <a:r>
              <a:rPr lang="en-US" altLang="ko-KR" sz="1200" dirty="0"/>
              <a:t>‘</a:t>
            </a:r>
            <a:r>
              <a:rPr lang="ko-KR" altLang="en-US" sz="1200" dirty="0"/>
              <a:t>추가하기</a:t>
            </a:r>
            <a:r>
              <a:rPr lang="en-US" altLang="ko-KR" sz="1200" dirty="0"/>
              <a:t>’ </a:t>
            </a:r>
            <a:r>
              <a:rPr lang="ko-KR" altLang="en-US" sz="1200" dirty="0"/>
              <a:t>버튼 누르면 아래 리스트에 추가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 </a:t>
            </a:r>
            <a:r>
              <a:rPr lang="ko-KR" altLang="en-US" sz="1200" dirty="0"/>
              <a:t>사용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“INBODY </a:t>
            </a:r>
            <a:r>
              <a:rPr lang="ko-KR" altLang="en-US" sz="1200" dirty="0"/>
              <a:t>기록하러 가기</a:t>
            </a:r>
            <a:r>
              <a:rPr lang="en-US" altLang="ko-KR" sz="1200" dirty="0"/>
              <a:t>”</a:t>
            </a:r>
            <a:r>
              <a:rPr lang="ko-KR" altLang="en-US" sz="1200" dirty="0"/>
              <a:t> </a:t>
            </a:r>
            <a:r>
              <a:rPr lang="en-US" altLang="ko-KR" sz="1200" dirty="0"/>
              <a:t>hover</a:t>
            </a:r>
            <a:r>
              <a:rPr lang="ko-KR" altLang="en-US" sz="1200" dirty="0"/>
              <a:t>시 배경색은 흰색 글씨는 검정색으로 변화 </a:t>
            </a:r>
            <a:r>
              <a:rPr lang="en-US" altLang="ko-KR" sz="1200" dirty="0"/>
              <a:t>(bootstrap </a:t>
            </a:r>
            <a:r>
              <a:rPr lang="ko-KR" altLang="en-US" sz="1200" dirty="0"/>
              <a:t>사용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“INBODY </a:t>
            </a:r>
            <a:r>
              <a:rPr lang="ko-KR" altLang="en-US" sz="1200" dirty="0"/>
              <a:t>기록하러 가기</a:t>
            </a:r>
            <a:r>
              <a:rPr lang="en-US" altLang="ko-KR" sz="1200" dirty="0"/>
              <a:t>“ </a:t>
            </a:r>
            <a:r>
              <a:rPr lang="ko-KR" altLang="en-US" sz="1200" dirty="0"/>
              <a:t>클릭 시 </a:t>
            </a:r>
            <a:r>
              <a:rPr lang="en-US" altLang="ko-KR" sz="1200" dirty="0"/>
              <a:t>record.html</a:t>
            </a:r>
            <a:r>
              <a:rPr lang="ko-KR" altLang="en-US" sz="1200" dirty="0"/>
              <a:t>로 이동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4132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051132"/>
              </p:ext>
            </p:extLst>
          </p:nvPr>
        </p:nvGraphicFramePr>
        <p:xfrm>
          <a:off x="294265" y="258009"/>
          <a:ext cx="11628458" cy="6580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4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335462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3213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0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주제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미니게임 사이트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48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주요내용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구구단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끝말잇기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숫자야구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반응속도 체크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가위바위보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로또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추첨기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1~50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숫자세기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틱택토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퀴즈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48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기능요약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30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하나의 사이트에서 사용자가 여러가지의 미니게임을 즐길 수 있도록 함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852">
                <a:tc gridSpan="3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/>
                        <a:buChar char="•"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9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기획일정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19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329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핸드오프 디자인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329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 게임 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328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사이드바 및 디자인 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329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테스트 및 수정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329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최종구현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112993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구현결과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(1)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main.html#</a:t>
            </a:r>
            <a:r>
              <a:rPr kumimoji="0" lang="ko-KR" altLang="en-US" sz="2800" b="0" i="0" u="none" strike="noStrike" kern="1200" cap="none" spc="0" normalizeH="0" baseline="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헬스장찾기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내용 개체 틀 12">
            <a:extLst>
              <a:ext uri="{FF2B5EF4-FFF2-40B4-BE49-F238E27FC236}">
                <a16:creationId xmlns:a16="http://schemas.microsoft.com/office/drawing/2014/main" id="{7B91B596-77AA-18B3-E452-6DF17D665913}"/>
              </a:ext>
            </a:extLst>
          </p:cNvPr>
          <p:cNvSpPr txBox="1">
            <a:spLocks/>
          </p:cNvSpPr>
          <p:nvPr/>
        </p:nvSpPr>
        <p:spPr>
          <a:xfrm>
            <a:off x="453599" y="4800600"/>
            <a:ext cx="11284799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헬스장 찾기 페이지</a:t>
            </a:r>
            <a:r>
              <a:rPr lang="en-US" altLang="ko-KR" sz="1200" dirty="0"/>
              <a:t> </a:t>
            </a:r>
            <a:r>
              <a:rPr lang="ko-KR" altLang="en-US" sz="1200" dirty="0"/>
              <a:t>자바스크립트 이용해 좌측 </a:t>
            </a:r>
            <a:r>
              <a:rPr lang="en-US" altLang="ko-KR" sz="1200" dirty="0"/>
              <a:t>“HEALTH MENTOR ~</a:t>
            </a:r>
            <a:r>
              <a:rPr lang="ko-KR" altLang="en-US" sz="1200" dirty="0"/>
              <a:t>점</a:t>
            </a:r>
            <a:r>
              <a:rPr lang="en-US" altLang="ko-KR" sz="1200" dirty="0"/>
              <a:t>” </a:t>
            </a:r>
            <a:r>
              <a:rPr lang="ko-KR" altLang="en-US" sz="1200" dirty="0"/>
              <a:t>클릭 시 우측 지도 바뀌도록 구현</a:t>
            </a:r>
            <a:endParaRPr lang="en-US" altLang="ko-KR" sz="1200" dirty="0"/>
          </a:p>
          <a:p>
            <a:r>
              <a:rPr lang="ko-KR" altLang="en-US" sz="1200" dirty="0"/>
              <a:t>지도 </a:t>
            </a:r>
            <a:r>
              <a:rPr lang="en-US" altLang="ko-KR" sz="1200" dirty="0" err="1"/>
              <a:t>iframe</a:t>
            </a:r>
            <a:r>
              <a:rPr lang="ko-KR" altLang="en-US" sz="1200" dirty="0"/>
              <a:t>으로 구현</a:t>
            </a:r>
            <a:endParaRPr lang="en-US" altLang="ko-KR" sz="1200" dirty="0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A451AE7-E9C8-A5DB-06A2-4242D87AB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1" y="1537200"/>
            <a:ext cx="5493600" cy="2629489"/>
          </a:xfrm>
          <a:prstGeom prst="rect">
            <a:avLst/>
          </a:prstGeom>
        </p:spPr>
      </p:pic>
      <p:pic>
        <p:nvPicPr>
          <p:cNvPr id="9" name="그림 8" descr="텍스트, 스크린샷, 지도, 소프트웨어이(가) 표시된 사진&#10;&#10;자동 생성된 설명">
            <a:extLst>
              <a:ext uri="{FF2B5EF4-FFF2-40B4-BE49-F238E27FC236}">
                <a16:creationId xmlns:a16="http://schemas.microsoft.com/office/drawing/2014/main" id="{39467200-B684-F3F7-D961-77563049EE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01" y="1543305"/>
            <a:ext cx="5493598" cy="26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6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112993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구현결과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(1)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cardio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.html</a:t>
            </a:r>
          </a:p>
        </p:txBody>
      </p:sp>
      <p:pic>
        <p:nvPicPr>
          <p:cNvPr id="5" name="그림 4" descr="텍스트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F433481B-3B7D-3756-B3AA-6B1C57E4F6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467856"/>
            <a:ext cx="3168312" cy="1526400"/>
          </a:xfrm>
          <a:prstGeom prst="rect">
            <a:avLst/>
          </a:prstGeom>
        </p:spPr>
      </p:pic>
      <p:pic>
        <p:nvPicPr>
          <p:cNvPr id="7" name="그림 6" descr="텍스트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CD5F53F-F580-A64A-306A-417B20E635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0" y="3100545"/>
            <a:ext cx="3171742" cy="1526400"/>
          </a:xfrm>
          <a:prstGeom prst="rect">
            <a:avLst/>
          </a:prstGeom>
        </p:spPr>
      </p:pic>
      <p:pic>
        <p:nvPicPr>
          <p:cNvPr id="9" name="그림 8" descr="텍스트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6C129EF-0716-EEFA-EB30-B56DD042A0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4733234"/>
            <a:ext cx="3171740" cy="1526400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B3A8DCB-6082-2E97-ABD3-5BE9989390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1484761"/>
            <a:ext cx="3182072" cy="1526400"/>
          </a:xfrm>
          <a:prstGeom prst="rect">
            <a:avLst/>
          </a:prstGeom>
        </p:spPr>
      </p:pic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5DFA554-BC3B-8500-4D66-619A840A84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3100545"/>
            <a:ext cx="3185530" cy="1526400"/>
          </a:xfrm>
          <a:prstGeom prst="rect">
            <a:avLst/>
          </a:prstGeo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61D423F7-65C3-B18E-7E49-41F93A27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456" y="1442496"/>
            <a:ext cx="4013200" cy="11299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altLang="ko-KR" sz="1200" dirty="0"/>
          </a:p>
          <a:p>
            <a:r>
              <a:rPr lang="ko-KR" altLang="en-US" sz="1200" dirty="0"/>
              <a:t>풀페이지로 구성</a:t>
            </a:r>
            <a:endParaRPr lang="en-US" altLang="ko-KR" sz="1200" dirty="0"/>
          </a:p>
          <a:p>
            <a:r>
              <a:rPr lang="ko-KR" altLang="en-US" sz="1200" dirty="0"/>
              <a:t>순서 내용은 </a:t>
            </a:r>
            <a:r>
              <a:rPr lang="en-US" altLang="ko-KR" sz="1200" dirty="0"/>
              <a:t>fade-up </a:t>
            </a:r>
            <a:r>
              <a:rPr lang="ko-KR" altLang="en-US" sz="1200" dirty="0"/>
              <a:t>효과 </a:t>
            </a:r>
            <a:r>
              <a:rPr lang="en-US" altLang="ko-KR" sz="1200" dirty="0"/>
              <a:t>(AOS.js </a:t>
            </a:r>
            <a:r>
              <a:rPr lang="ko-KR" altLang="en-US" sz="1200" dirty="0"/>
              <a:t>사용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 err="1"/>
              <a:t>런닝머신</a:t>
            </a:r>
            <a:r>
              <a:rPr lang="ko-KR" altLang="en-US" sz="1200" dirty="0"/>
              <a:t> 페이지는 슬라이드로 구성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681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112993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구현결과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(1)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-weight.html</a:t>
            </a:r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61D423F7-65C3-B18E-7E49-41F93A27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48" y="1900365"/>
            <a:ext cx="4226837" cy="11299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endParaRPr lang="en-US" altLang="ko-KR" sz="1200" dirty="0"/>
          </a:p>
          <a:p>
            <a:r>
              <a:rPr lang="ko-KR" altLang="en-US" sz="1200" dirty="0"/>
              <a:t>가슴</a:t>
            </a:r>
            <a:r>
              <a:rPr lang="en-US" altLang="ko-KR" sz="1200" dirty="0"/>
              <a:t>, </a:t>
            </a:r>
            <a:r>
              <a:rPr lang="ko-KR" altLang="en-US" sz="1200" dirty="0"/>
              <a:t>등</a:t>
            </a:r>
            <a:r>
              <a:rPr lang="en-US" altLang="ko-KR" sz="1200" dirty="0"/>
              <a:t>, </a:t>
            </a:r>
            <a:r>
              <a:rPr lang="ko-KR" altLang="en-US" sz="1200" dirty="0"/>
              <a:t>어깨</a:t>
            </a:r>
            <a:r>
              <a:rPr lang="en-US" altLang="ko-KR" sz="1200" dirty="0"/>
              <a:t>, </a:t>
            </a:r>
            <a:r>
              <a:rPr lang="ko-KR" altLang="en-US" sz="1200" dirty="0"/>
              <a:t>팔</a:t>
            </a:r>
            <a:r>
              <a:rPr lang="en-US" altLang="ko-KR" sz="1200" dirty="0"/>
              <a:t>, </a:t>
            </a:r>
            <a:r>
              <a:rPr lang="ko-KR" altLang="en-US" sz="1200" dirty="0"/>
              <a:t>하체 풀페이지로 구성</a:t>
            </a:r>
            <a:endParaRPr lang="en-US" altLang="ko-KR" sz="1200" dirty="0"/>
          </a:p>
          <a:p>
            <a:r>
              <a:rPr lang="ko-KR" altLang="en-US" sz="1200" dirty="0"/>
              <a:t>부위별 슬라이드</a:t>
            </a:r>
            <a:endParaRPr lang="en-US" altLang="ko-KR" sz="1200" dirty="0"/>
          </a:p>
          <a:p>
            <a:r>
              <a:rPr lang="ko-KR" altLang="en-US" sz="1200" dirty="0"/>
              <a:t>영상</a:t>
            </a:r>
            <a:r>
              <a:rPr lang="en-US" altLang="ko-KR" sz="1200" dirty="0"/>
              <a:t>(</a:t>
            </a:r>
            <a:r>
              <a:rPr lang="ko-KR" altLang="en-US" sz="1200" dirty="0"/>
              <a:t>소리</a:t>
            </a:r>
            <a:r>
              <a:rPr lang="en-US" altLang="ko-KR" sz="1200" dirty="0"/>
              <a:t>X, </a:t>
            </a:r>
            <a:r>
              <a:rPr lang="ko-KR" altLang="en-US" sz="1200" dirty="0"/>
              <a:t>무한반복</a:t>
            </a:r>
            <a:r>
              <a:rPr lang="en-US" altLang="ko-KR" sz="1200" dirty="0"/>
              <a:t>)</a:t>
            </a:r>
            <a:r>
              <a:rPr lang="ko-KR" altLang="en-US" sz="1200" dirty="0"/>
              <a:t>과 텍스트를 통해 운동방법 정보 제공</a:t>
            </a:r>
            <a:endParaRPr lang="en-US" altLang="ko-KR" sz="1200" dirty="0"/>
          </a:p>
          <a:p>
            <a:r>
              <a:rPr lang="ko-KR" altLang="en-US" sz="1200" dirty="0"/>
              <a:t>영상</a:t>
            </a:r>
            <a:r>
              <a:rPr lang="en-US" altLang="ko-KR" sz="1200" dirty="0"/>
              <a:t>, </a:t>
            </a:r>
            <a:r>
              <a:rPr lang="ko-KR" altLang="en-US" sz="1200" dirty="0"/>
              <a:t>내용 </a:t>
            </a:r>
            <a:r>
              <a:rPr lang="en-US" altLang="ko-KR" sz="1200" dirty="0"/>
              <a:t>fade-up </a:t>
            </a:r>
            <a:r>
              <a:rPr lang="ko-KR" altLang="en-US" sz="1200" dirty="0"/>
              <a:t>효과 </a:t>
            </a:r>
            <a:r>
              <a:rPr lang="en-US" altLang="ko-KR" sz="1200" dirty="0"/>
              <a:t>(AOS.js </a:t>
            </a:r>
            <a:r>
              <a:rPr lang="ko-KR" altLang="en-US" sz="1200" dirty="0"/>
              <a:t>사용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 descr="텍스트, 스크린샷, 포유류, PC 게임이(가) 표시된 사진&#10;&#10;자동 생성된 설명">
            <a:extLst>
              <a:ext uri="{FF2B5EF4-FFF2-40B4-BE49-F238E27FC236}">
                <a16:creationId xmlns:a16="http://schemas.microsoft.com/office/drawing/2014/main" id="{680471F7-5A78-C440-DBA6-241A74951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31" y="3416861"/>
            <a:ext cx="3182072" cy="1526400"/>
          </a:xfrm>
          <a:prstGeom prst="rect">
            <a:avLst/>
          </a:prstGeom>
        </p:spPr>
      </p:pic>
      <p:pic>
        <p:nvPicPr>
          <p:cNvPr id="8" name="그림 7" descr="스포츠, 체력, 운동장비, 텍스트이(가) 표시된 사진&#10;&#10;자동 생성된 설명">
            <a:extLst>
              <a:ext uri="{FF2B5EF4-FFF2-40B4-BE49-F238E27FC236}">
                <a16:creationId xmlns:a16="http://schemas.microsoft.com/office/drawing/2014/main" id="{9B759889-4E6F-DF8F-15D4-6FED61CAB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83" y="5034481"/>
            <a:ext cx="3178620" cy="1526400"/>
          </a:xfrm>
          <a:prstGeom prst="rect">
            <a:avLst/>
          </a:prstGeom>
        </p:spPr>
      </p:pic>
      <p:pic>
        <p:nvPicPr>
          <p:cNvPr id="12" name="그림 11" descr="텍스트, 스크린샷, 포유류이(가) 표시된 사진&#10;&#10;자동 생성된 설명">
            <a:extLst>
              <a:ext uri="{FF2B5EF4-FFF2-40B4-BE49-F238E27FC236}">
                <a16:creationId xmlns:a16="http://schemas.microsoft.com/office/drawing/2014/main" id="{F0A4970F-7E53-B1D8-B922-D05C7D0DC0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804" y="265824"/>
            <a:ext cx="3182072" cy="1526400"/>
          </a:xfrm>
          <a:prstGeom prst="rect">
            <a:avLst/>
          </a:prstGeom>
        </p:spPr>
      </p:pic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5A0C0A4-A87F-D0EA-A80B-F447F4C1E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804" y="1857895"/>
            <a:ext cx="3185530" cy="1526400"/>
          </a:xfrm>
          <a:prstGeom prst="rect">
            <a:avLst/>
          </a:prstGeom>
        </p:spPr>
      </p:pic>
      <p:pic>
        <p:nvPicPr>
          <p:cNvPr id="18" name="그림 17" descr="텍스트, 스크린샷, 사람이(가) 표시된 사진&#10;&#10;자동 생성된 설명">
            <a:extLst>
              <a:ext uri="{FF2B5EF4-FFF2-40B4-BE49-F238E27FC236}">
                <a16:creationId xmlns:a16="http://schemas.microsoft.com/office/drawing/2014/main" id="{7EA60BF0-1D22-D512-5626-D2AB27672E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136" y="3446188"/>
            <a:ext cx="3178620" cy="1526400"/>
          </a:xfrm>
          <a:prstGeom prst="rect">
            <a:avLst/>
          </a:prstGeom>
        </p:spPr>
      </p:pic>
      <p:pic>
        <p:nvPicPr>
          <p:cNvPr id="20" name="그림 19" descr="텍스트, 스크린샷, 사람, 운동이(가) 표시된 사진&#10;&#10;자동 생성된 설명">
            <a:extLst>
              <a:ext uri="{FF2B5EF4-FFF2-40B4-BE49-F238E27FC236}">
                <a16:creationId xmlns:a16="http://schemas.microsoft.com/office/drawing/2014/main" id="{55568EEC-D4FD-185E-12FB-8ADB752C1C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804" y="5034481"/>
            <a:ext cx="3195952" cy="1526400"/>
          </a:xfrm>
          <a:prstGeom prst="rect">
            <a:avLst/>
          </a:prstGeom>
        </p:spPr>
      </p:pic>
      <p:pic>
        <p:nvPicPr>
          <p:cNvPr id="22" name="그림 21" descr="텍스트, 스포츠, 체력, 스크린샷이(가) 표시된 사진&#10;&#10;자동 생성된 설명">
            <a:extLst>
              <a:ext uri="{FF2B5EF4-FFF2-40B4-BE49-F238E27FC236}">
                <a16:creationId xmlns:a16="http://schemas.microsoft.com/office/drawing/2014/main" id="{4B5C82D6-1B32-4BA7-C58F-BFD7DE49B0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852" y="283012"/>
            <a:ext cx="3161476" cy="1526400"/>
          </a:xfrm>
          <a:prstGeom prst="rect">
            <a:avLst/>
          </a:prstGeom>
        </p:spPr>
      </p:pic>
      <p:pic>
        <p:nvPicPr>
          <p:cNvPr id="24" name="그림 23" descr="텍스트, 스크린샷, 댄스, 만화 영화이(가) 표시된 사진&#10;&#10;자동 생성된 설명">
            <a:extLst>
              <a:ext uri="{FF2B5EF4-FFF2-40B4-BE49-F238E27FC236}">
                <a16:creationId xmlns:a16="http://schemas.microsoft.com/office/drawing/2014/main" id="{C04CA5EA-5D65-5D2E-B7AE-E59C5E1A52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852" y="1866835"/>
            <a:ext cx="3164890" cy="1526400"/>
          </a:xfrm>
          <a:prstGeom prst="rect">
            <a:avLst/>
          </a:prstGeom>
        </p:spPr>
      </p:pic>
      <p:pic>
        <p:nvPicPr>
          <p:cNvPr id="26" name="그림 25" descr="텍스트, 스크린샷, 사람이(가) 표시된 사진&#10;&#10;자동 생성된 설명">
            <a:extLst>
              <a:ext uri="{FF2B5EF4-FFF2-40B4-BE49-F238E27FC236}">
                <a16:creationId xmlns:a16="http://schemas.microsoft.com/office/drawing/2014/main" id="{232334F0-EB8B-B0D4-1043-9C9F86F28B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852" y="3450658"/>
            <a:ext cx="3161476" cy="1526400"/>
          </a:xfrm>
          <a:prstGeom prst="rect">
            <a:avLst/>
          </a:prstGeom>
        </p:spPr>
      </p:pic>
      <p:pic>
        <p:nvPicPr>
          <p:cNvPr id="28" name="그림 27" descr="텍스트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FE8934A1-75EC-02B4-FBD1-5DCB377146D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588" y="5034481"/>
            <a:ext cx="3171740" cy="15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9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0" y="190512"/>
            <a:ext cx="11425269" cy="112993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구현결과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(1)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weight.html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" name="그림 3" descr="텍스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7BE46322-5E79-6874-29A3-FF523288D2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00" y="197876"/>
            <a:ext cx="3178620" cy="1526400"/>
          </a:xfrm>
          <a:prstGeom prst="rect">
            <a:avLst/>
          </a:prstGeom>
        </p:spPr>
      </p:pic>
      <p:pic>
        <p:nvPicPr>
          <p:cNvPr id="5" name="그림 4" descr="텍스트, 스크린샷, 댄스이(가) 표시된 사진&#10;&#10;자동 생성된 설명">
            <a:extLst>
              <a:ext uri="{FF2B5EF4-FFF2-40B4-BE49-F238E27FC236}">
                <a16:creationId xmlns:a16="http://schemas.microsoft.com/office/drawing/2014/main" id="{7EF98970-A6DF-E31D-E3E3-4AE7B5E2A8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09" y="1809881"/>
            <a:ext cx="3168311" cy="1526400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6C430CA-3923-40D0-B8FA-AC412A40DD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40" y="3442741"/>
            <a:ext cx="3171740" cy="1526400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9DF95A0-898D-3384-C8D7-94FC95F809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35" y="152523"/>
            <a:ext cx="3185530" cy="1526400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47CB246-EE04-31F9-267A-F64A97B315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60" y="5054746"/>
            <a:ext cx="3178620" cy="1526400"/>
          </a:xfrm>
          <a:prstGeom prst="rect">
            <a:avLst/>
          </a:prstGeom>
        </p:spPr>
      </p:pic>
      <p:pic>
        <p:nvPicPr>
          <p:cNvPr id="11" name="그림 10" descr="텍스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9D94AE69-F589-699D-A374-6EAD1363BE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725" y="1809881"/>
            <a:ext cx="3178620" cy="1526400"/>
          </a:xfrm>
          <a:prstGeom prst="rect">
            <a:avLst/>
          </a:prstGeom>
        </p:spPr>
      </p:pic>
      <p:pic>
        <p:nvPicPr>
          <p:cNvPr id="13" name="그림 12" descr="스크린샷, 텍스트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FCF5B44-EC2B-31C0-FE88-38ABE2BC6C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30" y="3435397"/>
            <a:ext cx="3171740" cy="1526400"/>
          </a:xfrm>
          <a:prstGeom prst="rect">
            <a:avLst/>
          </a:prstGeom>
        </p:spPr>
      </p:pic>
      <p:pic>
        <p:nvPicPr>
          <p:cNvPr id="15" name="그림 1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7E3CD075-4D90-CF4E-2487-F1F13A1C72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00" y="5160029"/>
            <a:ext cx="3154670" cy="1526400"/>
          </a:xfrm>
          <a:prstGeom prst="rect">
            <a:avLst/>
          </a:prstGeom>
        </p:spPr>
      </p:pic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18F2413-CC25-B3B8-CBBF-006363CC79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32" y="99754"/>
            <a:ext cx="3164890" cy="1526400"/>
          </a:xfrm>
          <a:prstGeom prst="rect">
            <a:avLst/>
          </a:prstGeom>
        </p:spPr>
      </p:pic>
      <p:pic>
        <p:nvPicPr>
          <p:cNvPr id="19" name="그림 18" descr="텍스트, 스크린샷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14343BC3-CD08-C322-6DBE-25E2E6E87CE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32" y="1787527"/>
            <a:ext cx="3164890" cy="1526400"/>
          </a:xfrm>
          <a:prstGeom prst="rect">
            <a:avLst/>
          </a:prstGeom>
        </p:spPr>
      </p:pic>
      <p:pic>
        <p:nvPicPr>
          <p:cNvPr id="21" name="그림 2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32F3941-DF5C-8DD6-59F2-83FCC087740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32" y="3475300"/>
            <a:ext cx="3185530" cy="1526400"/>
          </a:xfrm>
          <a:prstGeom prst="rect">
            <a:avLst/>
          </a:prstGeom>
        </p:spPr>
      </p:pic>
      <p:pic>
        <p:nvPicPr>
          <p:cNvPr id="23" name="그림 22" descr="텍스트, 스크린샷, 의류, 사람이(가) 표시된 사진&#10;&#10;자동 생성된 설명">
            <a:extLst>
              <a:ext uri="{FF2B5EF4-FFF2-40B4-BE49-F238E27FC236}">
                <a16:creationId xmlns:a16="http://schemas.microsoft.com/office/drawing/2014/main" id="{C0260C75-0C17-D596-B115-7507BAA95A7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785" y="5163073"/>
            <a:ext cx="3175177" cy="15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9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112993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구현결과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(1)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–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record.html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그림 4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8DEEE7AA-894D-069C-B9B6-661897E82D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84" y="2884909"/>
            <a:ext cx="3154670" cy="1526400"/>
          </a:xfrm>
          <a:prstGeom prst="rect">
            <a:avLst/>
          </a:prstGeom>
        </p:spPr>
      </p:pic>
      <p:pic>
        <p:nvPicPr>
          <p:cNvPr id="7" name="그림 6" descr="텍스트, 만화 영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44C402CB-D9B2-6EC8-3073-C308BD3BF0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78" y="4714835"/>
            <a:ext cx="3161476" cy="152640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0D548D3-4748-49CC-4591-A83840486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19" y="2884909"/>
            <a:ext cx="3171740" cy="1526400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0DD4E2E-E213-0A84-6506-130BED7F17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19" y="4714835"/>
            <a:ext cx="3164890" cy="1526400"/>
          </a:xfrm>
          <a:prstGeom prst="rect">
            <a:avLst/>
          </a:prstGeom>
        </p:spPr>
      </p:pic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719E9F7D-312B-5D53-42FD-F085B96EFB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14" y="1054983"/>
            <a:ext cx="3188997" cy="1526400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91D1EA81-4336-9909-3548-BEE7AFD833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24" y="2884909"/>
            <a:ext cx="3164890" cy="1526400"/>
          </a:xfrm>
          <a:prstGeom prst="rect">
            <a:avLst/>
          </a:prstGeom>
        </p:spPr>
      </p:pic>
      <p:pic>
        <p:nvPicPr>
          <p:cNvPr id="17" name="그림 16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0A13ACF4-F2B6-CB4F-1857-2531EFD14E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24" y="4714835"/>
            <a:ext cx="3178620" cy="1526400"/>
          </a:xfrm>
          <a:prstGeom prst="rect">
            <a:avLst/>
          </a:prstGeo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8131B12-09B8-C20E-FCE9-476DFD1A2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884" y="1550857"/>
            <a:ext cx="6620225" cy="11299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ko-KR" altLang="en-US" sz="1200" dirty="0"/>
              <a:t>기록 페이지 풀페이지로 구성</a:t>
            </a:r>
            <a:endParaRPr lang="en-US" altLang="ko-KR" sz="1200" dirty="0"/>
          </a:p>
          <a:p>
            <a:r>
              <a:rPr lang="ko-KR" altLang="en-US" sz="1200" dirty="0"/>
              <a:t>개인 </a:t>
            </a:r>
            <a:r>
              <a:rPr lang="en-US" altLang="ko-KR" sz="1200" dirty="0"/>
              <a:t>INBODY</a:t>
            </a:r>
            <a:r>
              <a:rPr lang="ko-KR" altLang="en-US" sz="1200" dirty="0"/>
              <a:t>결과</a:t>
            </a:r>
            <a:r>
              <a:rPr lang="en-US" altLang="ko-KR" sz="1200" dirty="0"/>
              <a:t> </a:t>
            </a:r>
            <a:r>
              <a:rPr lang="ko-KR" altLang="en-US" sz="1200" dirty="0"/>
              <a:t>입력</a:t>
            </a:r>
            <a:endParaRPr lang="en-US" altLang="ko-KR" sz="1200" dirty="0"/>
          </a:p>
          <a:p>
            <a:r>
              <a:rPr lang="ko-KR" altLang="en-US" sz="1200" dirty="0"/>
              <a:t>좌측 체중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골격근량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체지방량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BMI,</a:t>
            </a:r>
            <a:r>
              <a:rPr lang="ko-KR" altLang="en-US" sz="1200" dirty="0"/>
              <a:t> 체지방률 클릭 시 해당 카테고리의 그래프로 변화</a:t>
            </a:r>
            <a:r>
              <a:rPr lang="en-US" altLang="ko-KR" sz="1200" dirty="0"/>
              <a:t>	</a:t>
            </a:r>
          </a:p>
          <a:p>
            <a:r>
              <a:rPr lang="en-US" altLang="ko-KR" sz="1200" dirty="0"/>
              <a:t>Chart.js</a:t>
            </a:r>
            <a:r>
              <a:rPr lang="ko-KR" altLang="en-US" sz="1200" dirty="0"/>
              <a:t>이용하여 그래프 생성</a:t>
            </a:r>
            <a:r>
              <a:rPr lang="en-US" altLang="ko-KR" sz="1200" dirty="0"/>
              <a:t> 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752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수업 및 프로젝트 수행 소감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25259-7703-A1DA-D748-CC6A0588C76C}"/>
              </a:ext>
            </a:extLst>
          </p:cNvPr>
          <p:cNvSpPr txBox="1"/>
          <p:nvPr/>
        </p:nvSpPr>
        <p:spPr>
          <a:xfrm>
            <a:off x="452672" y="1062622"/>
            <a:ext cx="10858500" cy="38933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n-US" altLang="ko-KR" dirty="0"/>
              <a:t>20221395 </a:t>
            </a:r>
            <a:r>
              <a:rPr lang="ko-KR" altLang="en-US" dirty="0"/>
              <a:t>김민주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ko-KR" altLang="en-US" sz="1400" dirty="0"/>
              <a:t>수업 첫 </a:t>
            </a:r>
            <a:r>
              <a:rPr lang="en-US" altLang="ko-KR" sz="1400" dirty="0"/>
              <a:t>OT</a:t>
            </a:r>
            <a:r>
              <a:rPr lang="ko-KR" altLang="en-US" sz="1400" dirty="0"/>
              <a:t>날 </a:t>
            </a:r>
            <a:r>
              <a:rPr lang="en-US" altLang="ko-KR" sz="1400" dirty="0"/>
              <a:t>HTML, CSS, JavaScript</a:t>
            </a:r>
            <a:r>
              <a:rPr lang="ko-KR" altLang="en-US" sz="1400" dirty="0"/>
              <a:t>를 배운다고 하여 놀랐었습니다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지난학기 자바도 따라가기 벅찼는데 세 가지나 동시에 한다고</a:t>
            </a:r>
            <a:r>
              <a:rPr lang="en-US" altLang="ko-KR" sz="1400" dirty="0"/>
              <a:t>? </a:t>
            </a:r>
            <a:r>
              <a:rPr lang="ko-KR" altLang="en-US" sz="1400" dirty="0"/>
              <a:t>라는 생각을 했지만 수업을 했을 때 예상외로 따라 갈 수 있어 따로 공부도 할 정도로 재미있었습니다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또</a:t>
            </a:r>
            <a:r>
              <a:rPr lang="en-US" altLang="ko-KR" sz="1400" dirty="0"/>
              <a:t>, </a:t>
            </a:r>
            <a:r>
              <a:rPr lang="ko-KR" altLang="en-US" sz="1400" dirty="0"/>
              <a:t>결과물이 바로 나온다는 점이 </a:t>
            </a:r>
            <a:r>
              <a:rPr lang="ko-KR" altLang="en-US" sz="1400" dirty="0" err="1"/>
              <a:t>매력적이였습니다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</a:t>
            </a:r>
            <a:r>
              <a:rPr lang="en-US" altLang="ko-KR" sz="1400" dirty="0"/>
              <a:t>JavaScript</a:t>
            </a:r>
            <a:r>
              <a:rPr lang="ko-KR" altLang="en-US" sz="1400" dirty="0"/>
              <a:t>는 따라가기 힘들어 </a:t>
            </a:r>
            <a:r>
              <a:rPr lang="ko-KR" altLang="en-US" sz="1400" dirty="0" err="1"/>
              <a:t>방학때</a:t>
            </a:r>
            <a:r>
              <a:rPr lang="ko-KR" altLang="en-US" sz="1400" dirty="0"/>
              <a:t> 공부를 </a:t>
            </a:r>
            <a:r>
              <a:rPr lang="ko-KR" altLang="en-US" sz="1400" dirty="0" err="1"/>
              <a:t>해야겠다고</a:t>
            </a:r>
            <a:r>
              <a:rPr lang="ko-KR" altLang="en-US" sz="1400" dirty="0"/>
              <a:t> 생각을 </a:t>
            </a:r>
            <a:r>
              <a:rPr lang="ko-KR" altLang="en-US" sz="1400" dirty="0" err="1"/>
              <a:t>하고있습니다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프로젝트를 하면서 내가 </a:t>
            </a:r>
            <a:r>
              <a:rPr lang="ko-KR" altLang="en-US" sz="1400" dirty="0" err="1"/>
              <a:t>원하는대로</a:t>
            </a:r>
            <a:r>
              <a:rPr lang="ko-KR" altLang="en-US" sz="1400" dirty="0"/>
              <a:t> 디자인을 하고 그에 맞춰 수업시간에 배운 내용을 떠올리고 응용하는 점들도 재미있었습니다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이런 재미에서 다른 것들도 더 찾아보고 이해하며 새로운 것들을 많이 발견했습니다</a:t>
            </a:r>
            <a:r>
              <a:rPr lang="en-US" altLang="ko-KR" sz="1400" dirty="0"/>
              <a:t>.  </a:t>
            </a:r>
            <a:r>
              <a:rPr lang="ko-KR" altLang="en-US" sz="1400" dirty="0"/>
              <a:t>다음에는 </a:t>
            </a:r>
            <a:r>
              <a:rPr lang="ko-KR" altLang="en-US" sz="1400" dirty="0" err="1"/>
              <a:t>백엔드도</a:t>
            </a:r>
            <a:r>
              <a:rPr lang="ko-KR" altLang="en-US" sz="1400" dirty="0"/>
              <a:t> 공부해 과제용이 아닌 다른 웹사이트를 만들어 보고 싶습니다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20221396 </a:t>
            </a:r>
            <a:r>
              <a:rPr lang="ko-KR" altLang="en-US" dirty="0"/>
              <a:t>정하성</a:t>
            </a:r>
            <a:endParaRPr lang="en-US" altLang="ko-KR" dirty="0"/>
          </a:p>
          <a:p>
            <a:pPr algn="just"/>
            <a:endParaRPr lang="en-US" altLang="ko-KR" sz="1500" dirty="0"/>
          </a:p>
          <a:p>
            <a:pPr algn="just"/>
            <a:r>
              <a:rPr lang="ko-KR" altLang="en-US" sz="1500" dirty="0"/>
              <a:t> 이번 수업을 통해 웹개발을 위해 기본적으로 알아야 할 기본적인 개념과 </a:t>
            </a:r>
            <a:r>
              <a:rPr lang="en-US" altLang="ko-KR" sz="1500" dirty="0"/>
              <a:t>HTML, CSS, </a:t>
            </a:r>
            <a:r>
              <a:rPr lang="en-US" altLang="ko-KR" sz="1500" dirty="0" err="1"/>
              <a:t>Javascript</a:t>
            </a:r>
            <a:r>
              <a:rPr lang="ko-KR" altLang="en-US" sz="1500" dirty="0"/>
              <a:t>를 배워 웹사이트를 구성</a:t>
            </a:r>
            <a:r>
              <a:rPr lang="en-US" altLang="ko-KR" sz="1500" dirty="0"/>
              <a:t>,</a:t>
            </a:r>
            <a:r>
              <a:rPr lang="ko-KR" altLang="en-US" sz="1500" dirty="0"/>
              <a:t> 디자인하고 동적인 기능을 넣는 방법을 배웠다</a:t>
            </a:r>
            <a:r>
              <a:rPr lang="en-US" altLang="ko-KR" sz="1500" dirty="0"/>
              <a:t>. </a:t>
            </a:r>
            <a:r>
              <a:rPr lang="ko-KR" altLang="en-US" sz="1500" dirty="0"/>
              <a:t>지금까지 수업에서 배운 것을 토대로</a:t>
            </a:r>
            <a:r>
              <a:rPr lang="en-US" altLang="ko-KR" sz="1500" dirty="0"/>
              <a:t> </a:t>
            </a:r>
            <a:r>
              <a:rPr lang="ko-KR" altLang="en-US" sz="1500" dirty="0"/>
              <a:t>이번 팀 프로젝트에 배운 지식을 실제로 적용해볼 수 있는 기회가 생겨 재미있고 좋았다</a:t>
            </a:r>
            <a:r>
              <a:rPr lang="en-US" altLang="ko-KR" sz="1500" dirty="0"/>
              <a:t>. </a:t>
            </a:r>
            <a:r>
              <a:rPr lang="ko-KR" altLang="en-US" sz="1500" dirty="0"/>
              <a:t>프로젝트를 진행하며 수업시간에 배우지 않은 여러 좋은 </a:t>
            </a:r>
            <a:r>
              <a:rPr lang="en-US" altLang="ko-KR" sz="1500" dirty="0"/>
              <a:t>JS</a:t>
            </a:r>
            <a:r>
              <a:rPr lang="ko-KR" altLang="en-US" sz="1500" dirty="0"/>
              <a:t>라이브러리들이 있다는 것을 알게 되었고</a:t>
            </a:r>
            <a:r>
              <a:rPr lang="en-US" altLang="ko-KR" sz="1500" dirty="0"/>
              <a:t>, </a:t>
            </a:r>
            <a:r>
              <a:rPr lang="ko-KR" altLang="en-US" sz="1500" dirty="0"/>
              <a:t>이런 것들을 활용하면 </a:t>
            </a:r>
            <a:r>
              <a:rPr lang="en-US" altLang="ko-KR" sz="1500" dirty="0"/>
              <a:t>‘</a:t>
            </a:r>
            <a:r>
              <a:rPr lang="ko-KR" altLang="en-US" sz="1500" dirty="0"/>
              <a:t>단시간에 다양한 콘텐츠들을 만들 수 있을 것 같다</a:t>
            </a:r>
            <a:r>
              <a:rPr lang="en-US" altLang="ko-KR" sz="1500" dirty="0"/>
              <a:t>’</a:t>
            </a:r>
            <a:r>
              <a:rPr lang="ko-KR" altLang="en-US" sz="1500" dirty="0"/>
              <a:t>라는 생각이 들었다</a:t>
            </a:r>
            <a:r>
              <a:rPr lang="en-US" altLang="ko-KR" sz="1500" dirty="0"/>
              <a:t>. </a:t>
            </a:r>
            <a:r>
              <a:rPr lang="ko-KR" altLang="en-US" sz="1500" dirty="0"/>
              <a:t>이번 프로젝트를 기획하면서 여러가지 기능들을 </a:t>
            </a:r>
            <a:r>
              <a:rPr lang="ko-KR" altLang="en-US" sz="1500" dirty="0" err="1"/>
              <a:t>생각했었는데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백엔드를</a:t>
            </a:r>
            <a:r>
              <a:rPr lang="ko-KR" altLang="en-US" sz="1500" dirty="0"/>
              <a:t> 하지 못하면 구현할 수 없는 기능들이 많아 아쉬웠다</a:t>
            </a:r>
            <a:r>
              <a:rPr lang="en-US" altLang="ko-KR" sz="1500" dirty="0"/>
              <a:t>. </a:t>
            </a:r>
            <a:r>
              <a:rPr lang="ko-KR" altLang="en-US" sz="1500" dirty="0"/>
              <a:t>앞으로 다음학기에도 배울 </a:t>
            </a:r>
            <a:r>
              <a:rPr lang="ko-KR" altLang="en-US" sz="1500" dirty="0" err="1"/>
              <a:t>백엔드까지</a:t>
            </a:r>
            <a:r>
              <a:rPr lang="ko-KR" altLang="en-US" sz="1500" dirty="0"/>
              <a:t> 공부하여 디자인</a:t>
            </a:r>
            <a:r>
              <a:rPr lang="en-US" altLang="ko-KR" sz="1500" dirty="0"/>
              <a:t>, </a:t>
            </a:r>
            <a:r>
              <a:rPr lang="ko-KR" altLang="en-US" sz="1500" dirty="0"/>
              <a:t>기능까지 완벽한 웹사이트를 만들어보고 싶다</a:t>
            </a:r>
            <a:r>
              <a:rPr lang="en-US" altLang="ko-KR" sz="1500" dirty="0"/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사이트맵</a:t>
            </a: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(Site Map)</a:t>
            </a: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452672" y="849732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웹페이지들의 정보 구조</a:t>
            </a: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(information architecture)</a:t>
            </a:r>
          </a:p>
        </p:txBody>
      </p:sp>
      <p:graphicFrame>
        <p:nvGraphicFramePr>
          <p:cNvPr id="105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39624"/>
              </p:ext>
            </p:extLst>
          </p:nvPr>
        </p:nvGraphicFramePr>
        <p:xfrm>
          <a:off x="2958312" y="2594780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1.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명언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6" name="표 1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81188"/>
              </p:ext>
            </p:extLst>
          </p:nvPr>
        </p:nvGraphicFramePr>
        <p:xfrm>
          <a:off x="4040087" y="2594780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2.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유산소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22041"/>
              </p:ext>
            </p:extLst>
          </p:nvPr>
        </p:nvGraphicFramePr>
        <p:xfrm>
          <a:off x="5259157" y="2579363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3.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무산소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9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9717"/>
              </p:ext>
            </p:extLst>
          </p:nvPr>
        </p:nvGraphicFramePr>
        <p:xfrm>
          <a:off x="6340932" y="2580317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4.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기록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2" name="직선 연결선 96"/>
          <p:cNvCxnSpPr>
            <a:cxnSpLocks/>
          </p:cNvCxnSpPr>
          <p:nvPr/>
        </p:nvCxnSpPr>
        <p:spPr>
          <a:xfrm rot="5400000">
            <a:off x="5566813" y="2151627"/>
            <a:ext cx="432000" cy="1588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98"/>
          <p:cNvCxnSpPr>
            <a:cxnSpLocks/>
          </p:cNvCxnSpPr>
          <p:nvPr/>
        </p:nvCxnSpPr>
        <p:spPr>
          <a:xfrm flipH="1">
            <a:off x="3401769" y="2343804"/>
            <a:ext cx="4531212" cy="2461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02"/>
          <p:cNvCxnSpPr>
            <a:cxnSpLocks/>
          </p:cNvCxnSpPr>
          <p:nvPr/>
        </p:nvCxnSpPr>
        <p:spPr>
          <a:xfrm rot="5400000">
            <a:off x="3295406" y="2471412"/>
            <a:ext cx="214314" cy="1588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04"/>
          <p:cNvCxnSpPr>
            <a:cxnSpLocks/>
          </p:cNvCxnSpPr>
          <p:nvPr/>
        </p:nvCxnSpPr>
        <p:spPr>
          <a:xfrm rot="5400000">
            <a:off x="4447031" y="2471412"/>
            <a:ext cx="214314" cy="1588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06"/>
          <p:cNvCxnSpPr>
            <a:cxnSpLocks/>
          </p:cNvCxnSpPr>
          <p:nvPr/>
        </p:nvCxnSpPr>
        <p:spPr>
          <a:xfrm rot="5400000">
            <a:off x="5675357" y="2461827"/>
            <a:ext cx="214314" cy="1588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12"/>
          <p:cNvCxnSpPr>
            <a:cxnSpLocks/>
          </p:cNvCxnSpPr>
          <p:nvPr/>
        </p:nvCxnSpPr>
        <p:spPr>
          <a:xfrm rot="5400000">
            <a:off x="4349948" y="2986284"/>
            <a:ext cx="360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14"/>
          <p:cNvCxnSpPr>
            <a:cxnSpLocks/>
          </p:cNvCxnSpPr>
          <p:nvPr/>
        </p:nvCxnSpPr>
        <p:spPr>
          <a:xfrm rot="5400000">
            <a:off x="5590773" y="2970867"/>
            <a:ext cx="360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16"/>
          <p:cNvCxnSpPr>
            <a:cxnSpLocks/>
          </p:cNvCxnSpPr>
          <p:nvPr/>
        </p:nvCxnSpPr>
        <p:spPr>
          <a:xfrm rot="5400000">
            <a:off x="6681411" y="2970867"/>
            <a:ext cx="360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6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70849"/>
              </p:ext>
            </p:extLst>
          </p:nvPr>
        </p:nvGraphicFramePr>
        <p:xfrm>
          <a:off x="4040087" y="3166284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런닝머신</a:t>
                      </a:r>
                      <a:endParaRPr lang="en-US" altLang="ko-KR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" name="표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07942"/>
              </p:ext>
            </p:extLst>
          </p:nvPr>
        </p:nvGraphicFramePr>
        <p:xfrm>
          <a:off x="4043202" y="3737788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스텝밀</a:t>
                      </a:r>
                      <a:endParaRPr lang="en-US" altLang="ko-KR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4977"/>
              </p:ext>
            </p:extLst>
          </p:nvPr>
        </p:nvGraphicFramePr>
        <p:xfrm>
          <a:off x="5259157" y="3150867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가슴</a:t>
                      </a:r>
                      <a:endParaRPr lang="en-US" altLang="ko-KR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718651"/>
              </p:ext>
            </p:extLst>
          </p:nvPr>
        </p:nvGraphicFramePr>
        <p:xfrm>
          <a:off x="6340932" y="3150867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인바디</a:t>
                      </a: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 기록</a:t>
                      </a:r>
                      <a:endParaRPr lang="en-US" altLang="ko-KR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" name="표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22927"/>
              </p:ext>
            </p:extLst>
          </p:nvPr>
        </p:nvGraphicFramePr>
        <p:xfrm>
          <a:off x="4045298" y="3452990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사이클</a:t>
                      </a:r>
                      <a:endParaRPr lang="en-US" altLang="ko-KR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553029"/>
              </p:ext>
            </p:extLst>
          </p:nvPr>
        </p:nvGraphicFramePr>
        <p:xfrm>
          <a:off x="5103358" y="1773254"/>
          <a:ext cx="135732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7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+mn-ea"/>
                        </a:rPr>
                        <a:t>0.</a:t>
                      </a:r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n-ea"/>
                        </a:rPr>
                        <a:t>메인 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n-ea"/>
                        </a:rPr>
                        <a:t>풀페이지 구성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+mn-ea"/>
                        </a:rPr>
                        <a:t>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731137"/>
              </p:ext>
            </p:extLst>
          </p:nvPr>
        </p:nvGraphicFramePr>
        <p:xfrm>
          <a:off x="5263907" y="3436619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lvl="0" algn="ctr">
                        <a:buClr>
                          <a:srgbClr val="000000"/>
                        </a:buClr>
                        <a:buSzPct val="25000"/>
                        <a:defRPr/>
                      </a:pPr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Arial"/>
                          <a:sym typeface="Arial"/>
                        </a:rPr>
                        <a:t>등</a:t>
                      </a:r>
                      <a:endPara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Arial"/>
                        <a:sym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06234"/>
              </p:ext>
            </p:extLst>
          </p:nvPr>
        </p:nvGraphicFramePr>
        <p:xfrm>
          <a:off x="5263907" y="3723325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buClr>
                          <a:srgbClr val="000000"/>
                        </a:buClr>
                        <a:buSzPct val="25000"/>
                        <a:defRPr/>
                      </a:pPr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Arial"/>
                          <a:sym typeface="Arial"/>
                        </a:rPr>
                        <a:t>어깨</a:t>
                      </a:r>
                      <a:endPara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Arial"/>
                        <a:sym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516715"/>
              </p:ext>
            </p:extLst>
          </p:nvPr>
        </p:nvGraphicFramePr>
        <p:xfrm>
          <a:off x="7432915" y="2579363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+mn-ea"/>
                        </a:rPr>
                        <a:t>5.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헬스장 찾기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0" name="직선 연결선 70"/>
          <p:cNvCxnSpPr>
            <a:cxnSpLocks/>
          </p:cNvCxnSpPr>
          <p:nvPr/>
        </p:nvCxnSpPr>
        <p:spPr>
          <a:xfrm flipH="1">
            <a:off x="6861411" y="2352177"/>
            <a:ext cx="1588" cy="23348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52">
            <a:extLst>
              <a:ext uri="{FF2B5EF4-FFF2-40B4-BE49-F238E27FC236}">
                <a16:creationId xmlns:a16="http://schemas.microsoft.com/office/drawing/2014/main" id="{89088574-2421-B55C-7531-5A4AA144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12802"/>
              </p:ext>
            </p:extLst>
          </p:nvPr>
        </p:nvGraphicFramePr>
        <p:xfrm>
          <a:off x="5259157" y="4009077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buClr>
                          <a:srgbClr val="000000"/>
                        </a:buClr>
                        <a:buSzPct val="25000"/>
                        <a:defRPr/>
                      </a:pPr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Arial"/>
                          <a:sym typeface="Arial"/>
                        </a:rPr>
                        <a:t>팔</a:t>
                      </a:r>
                      <a:endPara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Arial"/>
                        <a:sym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52">
            <a:extLst>
              <a:ext uri="{FF2B5EF4-FFF2-40B4-BE49-F238E27FC236}">
                <a16:creationId xmlns:a16="http://schemas.microsoft.com/office/drawing/2014/main" id="{53539174-14EC-F4F4-5887-1C902A7E7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621389"/>
              </p:ext>
            </p:extLst>
          </p:nvPr>
        </p:nvGraphicFramePr>
        <p:xfrm>
          <a:off x="5259157" y="4296166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buClr>
                          <a:srgbClr val="000000"/>
                        </a:buClr>
                        <a:buSzPct val="25000"/>
                        <a:defRPr/>
                      </a:pPr>
                      <a:r>
                        <a:rPr lang="ko-KR" altLang="en-US" sz="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cs typeface="Arial"/>
                          <a:sym typeface="Arial"/>
                        </a:rPr>
                        <a:t>하체</a:t>
                      </a:r>
                      <a:endPara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Arial"/>
                        <a:sym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145">
            <a:extLst>
              <a:ext uri="{FF2B5EF4-FFF2-40B4-BE49-F238E27FC236}">
                <a16:creationId xmlns:a16="http://schemas.microsoft.com/office/drawing/2014/main" id="{AE4BD32F-6BCF-F5DE-4978-B633C4C04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183739"/>
              </p:ext>
            </p:extLst>
          </p:nvPr>
        </p:nvGraphicFramePr>
        <p:xfrm>
          <a:off x="6332773" y="3437573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기록 시각화</a:t>
                      </a:r>
                      <a:endParaRPr lang="en-US" altLang="ko-KR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직선 연결선 70">
            <a:extLst>
              <a:ext uri="{FF2B5EF4-FFF2-40B4-BE49-F238E27FC236}">
                <a16:creationId xmlns:a16="http://schemas.microsoft.com/office/drawing/2014/main" id="{77703EB1-D9D0-CF5B-6409-164C23504BED}"/>
              </a:ext>
            </a:extLst>
          </p:cNvPr>
          <p:cNvCxnSpPr>
            <a:cxnSpLocks/>
            <a:endCxn id="146" idx="0"/>
          </p:cNvCxnSpPr>
          <p:nvPr/>
        </p:nvCxnSpPr>
        <p:spPr>
          <a:xfrm>
            <a:off x="7932443" y="2345879"/>
            <a:ext cx="538" cy="233484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화면설계서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310329" y="876461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 각각의 화면 디자인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61897"/>
              </p:ext>
            </p:extLst>
          </p:nvPr>
        </p:nvGraphicFramePr>
        <p:xfrm>
          <a:off x="3628128" y="572040"/>
          <a:ext cx="4643469" cy="42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Page ID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화면이름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Initial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초기화면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텍스트 개체 틀 31"/>
          <p:cNvSpPr>
            <a:spLocks noGrp="1"/>
          </p:cNvSpPr>
          <p:nvPr/>
        </p:nvSpPr>
        <p:spPr>
          <a:xfrm>
            <a:off x="7953635" y="2072422"/>
            <a:ext cx="3924306" cy="3270287"/>
          </a:xfrm>
          <a:prstGeom prst="rect">
            <a:avLst/>
          </a:prstGeom>
        </p:spPr>
        <p:txBody>
          <a:bodyPr lIns="36000" rIns="0"/>
          <a:lstStyle/>
          <a:p>
            <a:pPr lvl="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사이트 접속 시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본 화면과 같은 초기화면을 제공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타이핑 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하는 것과 같은 애니메이션 효과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초 후 자동으로 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Home 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페이지로 이동</a:t>
            </a:r>
          </a:p>
        </p:txBody>
      </p:sp>
      <p:sp>
        <p:nvSpPr>
          <p:cNvPr id="82" name="모서리가 둥근 직사각형 110"/>
          <p:cNvSpPr/>
          <p:nvPr/>
        </p:nvSpPr>
        <p:spPr>
          <a:xfrm>
            <a:off x="724074" y="5395121"/>
            <a:ext cx="709387" cy="229725"/>
          </a:xfrm>
          <a:prstGeom prst="roundRect">
            <a:avLst>
              <a:gd name="adj" fmla="val 9813"/>
            </a:avLst>
          </a:prstGeom>
          <a:noFill/>
          <a:ln w="63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</a:rPr>
              <a:t>사항</a:t>
            </a:r>
            <a:endParaRPr kumimoji="0" lang="en-US" altLang="ko-KR" sz="900" b="1" i="0" u="none" strike="noStrike" kern="1200" cap="none" spc="0" normalizeH="0" baseline="0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32FA3-9A3A-1A1A-FBA5-02545B4A5F5C}"/>
              </a:ext>
            </a:extLst>
          </p:cNvPr>
          <p:cNvSpPr txBox="1"/>
          <p:nvPr/>
        </p:nvSpPr>
        <p:spPr>
          <a:xfrm>
            <a:off x="3047475" y="3245910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64910A-9A12-8CA8-65D4-596B54AF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29" y="2107131"/>
            <a:ext cx="7134300" cy="40130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9B6712-5947-8624-093E-D38BCE60FEDE}"/>
              </a:ext>
            </a:extLst>
          </p:cNvPr>
          <p:cNvSpPr txBox="1"/>
          <p:nvPr/>
        </p:nvSpPr>
        <p:spPr>
          <a:xfrm>
            <a:off x="7953635" y="2153183"/>
            <a:ext cx="3687502" cy="400110"/>
          </a:xfrm>
          <a:prstGeom prst="rect">
            <a:avLst/>
          </a:prstGeom>
          <a:solidFill>
            <a:srgbClr val="D3D3EB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76551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화면설계서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310329" y="876461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 각각의 화면 디자인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272510"/>
              </p:ext>
            </p:extLst>
          </p:nvPr>
        </p:nvGraphicFramePr>
        <p:xfrm>
          <a:off x="3628128" y="572040"/>
          <a:ext cx="4643469" cy="42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Page ID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화면이름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Home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홈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텍스트 개체 틀 31"/>
          <p:cNvSpPr>
            <a:spLocks noGrp="1"/>
          </p:cNvSpPr>
          <p:nvPr/>
        </p:nvSpPr>
        <p:spPr>
          <a:xfrm>
            <a:off x="7953635" y="2517954"/>
            <a:ext cx="3687501" cy="4340046"/>
          </a:xfrm>
          <a:prstGeom prst="rect">
            <a:avLst/>
          </a:prstGeom>
        </p:spPr>
        <p:txBody>
          <a:bodyPr lIns="36000" rIns="0"/>
          <a:lstStyle/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Home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페이지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각 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박스 클릭 시 해당 게임으로 이동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사이드바 메뉴 구성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사이드바는 </a:t>
            </a:r>
            <a:r>
              <a:rPr lang="en-US" altLang="ko-KR" sz="150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Collaps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기능</a:t>
            </a:r>
            <a:endParaRPr kumimoji="0" lang="en-US" altLang="ko-KR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모서리가 둥근 직사각형 110"/>
          <p:cNvSpPr/>
          <p:nvPr/>
        </p:nvSpPr>
        <p:spPr>
          <a:xfrm>
            <a:off x="724074" y="5395121"/>
            <a:ext cx="709387" cy="229725"/>
          </a:xfrm>
          <a:prstGeom prst="roundRect">
            <a:avLst>
              <a:gd name="adj" fmla="val 9813"/>
            </a:avLst>
          </a:prstGeom>
          <a:noFill/>
          <a:ln w="63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</a:rPr>
              <a:t>사항</a:t>
            </a:r>
            <a:endParaRPr kumimoji="0" lang="en-US" altLang="ko-KR" sz="900" b="1" i="0" u="none" strike="noStrike" kern="1200" cap="none" spc="0" normalizeH="0" baseline="0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953635" y="2153183"/>
            <a:ext cx="3687502" cy="400110"/>
          </a:xfrm>
          <a:prstGeom prst="rect">
            <a:avLst/>
          </a:prstGeom>
          <a:solidFill>
            <a:srgbClr val="D3D3EB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Description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8CA7CB-DA2E-1213-F46F-B7106513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02" y="2153183"/>
            <a:ext cx="7212752" cy="40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화면설계서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310329" y="855030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 각각의 화면 디자인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43750"/>
              </p:ext>
            </p:extLst>
          </p:nvPr>
        </p:nvGraphicFramePr>
        <p:xfrm>
          <a:off x="3628128" y="572040"/>
          <a:ext cx="4643469" cy="42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Page ID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화면이름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+mn-ea"/>
                        </a:rPr>
                        <a:t>gugudan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구구단 게임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텍스트 개체 틀 31"/>
          <p:cNvSpPr>
            <a:spLocks noGrp="1"/>
          </p:cNvSpPr>
          <p:nvPr/>
        </p:nvSpPr>
        <p:spPr>
          <a:xfrm>
            <a:off x="7953635" y="2517954"/>
            <a:ext cx="4054215" cy="4340046"/>
          </a:xfrm>
          <a:prstGeom prst="rect">
            <a:avLst/>
          </a:prstGeom>
        </p:spPr>
        <p:txBody>
          <a:bodyPr lIns="36000" rIns="0"/>
          <a:lstStyle/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구구단 게임 페이지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구구단 문제를 랜덤으로 주어지게 할 것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맞히거나 틀리면 점수 반영 및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우측에 등수와 점수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모서리가 둥근 직사각형 110"/>
          <p:cNvSpPr/>
          <p:nvPr/>
        </p:nvSpPr>
        <p:spPr>
          <a:xfrm>
            <a:off x="724074" y="5395121"/>
            <a:ext cx="709387" cy="229725"/>
          </a:xfrm>
          <a:prstGeom prst="roundRect">
            <a:avLst>
              <a:gd name="adj" fmla="val 9813"/>
            </a:avLst>
          </a:prstGeom>
          <a:noFill/>
          <a:ln w="63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</a:rPr>
              <a:t>사항</a:t>
            </a:r>
            <a:endParaRPr kumimoji="0" lang="en-US" altLang="ko-KR" sz="900" b="1" i="0" u="none" strike="noStrike" kern="1200" cap="none" spc="0" normalizeH="0" baseline="0" dirty="0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953635" y="2153183"/>
            <a:ext cx="3687502" cy="400110"/>
          </a:xfrm>
          <a:prstGeom prst="rect">
            <a:avLst/>
          </a:prstGeom>
          <a:solidFill>
            <a:srgbClr val="D3D3EB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Description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FF09F-F98A-4152-82CE-8FBBD0C5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1" y="2153183"/>
            <a:ext cx="7045443" cy="39758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5A2A7C-0F39-8B8A-8F27-52D686909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625" y="3342290"/>
            <a:ext cx="2311492" cy="5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화면설계서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310329" y="855030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 각각의 화면 디자인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192793"/>
              </p:ext>
            </p:extLst>
          </p:nvPr>
        </p:nvGraphicFramePr>
        <p:xfrm>
          <a:off x="3628128" y="572040"/>
          <a:ext cx="4643469" cy="42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Page ID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화면이름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+mn-ea"/>
                        </a:rPr>
                        <a:t>wordRelay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끝말잇기 게임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텍스트 개체 틀 31"/>
          <p:cNvSpPr>
            <a:spLocks noGrp="1"/>
          </p:cNvSpPr>
          <p:nvPr/>
        </p:nvSpPr>
        <p:spPr>
          <a:xfrm>
            <a:off x="7953635" y="2517954"/>
            <a:ext cx="3997065" cy="4340046"/>
          </a:xfrm>
          <a:prstGeom prst="rect">
            <a:avLst/>
          </a:prstGeom>
        </p:spPr>
        <p:txBody>
          <a:bodyPr lIns="36000" rIns="0"/>
          <a:lstStyle/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끝말잇기 게임 페이지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제시어를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주고 사용자의 답을 </a:t>
            </a:r>
            <a:r>
              <a:rPr lang="ko-KR" altLang="en-US" sz="1500" dirty="0" err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입력받음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사용자의 답이 정답인지 오답인지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우측에 등수와 점수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모서리가 둥근 직사각형 110"/>
          <p:cNvSpPr/>
          <p:nvPr/>
        </p:nvSpPr>
        <p:spPr>
          <a:xfrm>
            <a:off x="724074" y="5395121"/>
            <a:ext cx="709387" cy="229725"/>
          </a:xfrm>
          <a:prstGeom prst="roundRect">
            <a:avLst>
              <a:gd name="adj" fmla="val 9813"/>
            </a:avLst>
          </a:prstGeom>
          <a:noFill/>
          <a:ln w="63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</a:rPr>
              <a:t>사항</a:t>
            </a:r>
            <a:endParaRPr kumimoji="0" lang="en-US" altLang="ko-KR" sz="900" b="1" i="0" u="none" strike="noStrike" kern="1200" cap="none" spc="0" normalizeH="0" baseline="0" dirty="0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FF09F-F98A-4152-82CE-8FBBD0C5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1" y="2153183"/>
            <a:ext cx="7045443" cy="39758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3E1031-11C6-F4CF-1ACB-7A145B50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0" y="3153204"/>
            <a:ext cx="2016429" cy="1052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8E4907-3C6F-5CB4-DB5E-6FFD1175B851}"/>
              </a:ext>
            </a:extLst>
          </p:cNvPr>
          <p:cNvSpPr txBox="1"/>
          <p:nvPr/>
        </p:nvSpPr>
        <p:spPr>
          <a:xfrm>
            <a:off x="7953635" y="2153183"/>
            <a:ext cx="3687502" cy="400110"/>
          </a:xfrm>
          <a:prstGeom prst="rect">
            <a:avLst/>
          </a:prstGeom>
          <a:solidFill>
            <a:srgbClr val="D3D3EB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17734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화면설계서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310329" y="855030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 각각의 화면 디자인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31856"/>
              </p:ext>
            </p:extLst>
          </p:nvPr>
        </p:nvGraphicFramePr>
        <p:xfrm>
          <a:off x="3628128" y="572040"/>
          <a:ext cx="4643469" cy="42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Page ID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화면이름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+mn-ea"/>
                        </a:rPr>
                        <a:t>wordBaseball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숫자야구 게임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텍스트 개체 틀 31"/>
          <p:cNvSpPr>
            <a:spLocks noGrp="1"/>
          </p:cNvSpPr>
          <p:nvPr/>
        </p:nvSpPr>
        <p:spPr>
          <a:xfrm>
            <a:off x="7953635" y="2517954"/>
            <a:ext cx="3687501" cy="4340046"/>
          </a:xfrm>
          <a:prstGeom prst="rect">
            <a:avLst/>
          </a:prstGeom>
        </p:spPr>
        <p:txBody>
          <a:bodyPr lIns="36000" rIns="0"/>
          <a:lstStyle/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숫자야구 게임 페이지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랜덤으로 임의의 </a:t>
            </a: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자리의 숫자를 정답으로 지정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맞힌 개수</a:t>
            </a: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규칙에 따라 </a:t>
            </a: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n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스트라이크 </a:t>
            </a:r>
            <a:r>
              <a:rPr lang="en-US" altLang="ko-KR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m</a:t>
            </a: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볼인지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우측에 등수와 점수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lvl="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모서리가 둥근 직사각형 110"/>
          <p:cNvSpPr/>
          <p:nvPr/>
        </p:nvSpPr>
        <p:spPr>
          <a:xfrm>
            <a:off x="724074" y="5395121"/>
            <a:ext cx="709387" cy="229725"/>
          </a:xfrm>
          <a:prstGeom prst="roundRect">
            <a:avLst>
              <a:gd name="adj" fmla="val 9813"/>
            </a:avLst>
          </a:prstGeom>
          <a:noFill/>
          <a:ln w="63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</a:rPr>
              <a:t>사항</a:t>
            </a:r>
            <a:endParaRPr kumimoji="0" lang="en-US" altLang="ko-KR" sz="900" b="1" i="0" u="none" strike="noStrike" kern="1200" cap="none" spc="0" normalizeH="0" baseline="0" dirty="0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FF09F-F98A-4152-82CE-8FBBD0C5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1" y="2153183"/>
            <a:ext cx="7045443" cy="39758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71E9F2-BD13-1064-0691-73ED8269F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699" y="3077368"/>
            <a:ext cx="2610169" cy="1196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0E89D-F916-0F18-5018-21E07C6E7660}"/>
              </a:ext>
            </a:extLst>
          </p:cNvPr>
          <p:cNvSpPr txBox="1"/>
          <p:nvPr/>
        </p:nvSpPr>
        <p:spPr>
          <a:xfrm>
            <a:off x="7953635" y="2153183"/>
            <a:ext cx="3687502" cy="400110"/>
          </a:xfrm>
          <a:prstGeom prst="rect">
            <a:avLst/>
          </a:prstGeom>
          <a:solidFill>
            <a:srgbClr val="D3D3EB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019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/>
        </p:nvSpPr>
        <p:spPr>
          <a:xfrm>
            <a:off x="452672" y="371730"/>
            <a:ext cx="11425269" cy="611352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화면설계서</a:t>
            </a:r>
            <a:endParaRPr kumimoji="0" lang="en-US" altLang="ko-KR" sz="28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310329" y="855030"/>
            <a:ext cx="11425269" cy="30567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-</a:t>
            </a:r>
            <a:r>
              <a:rPr kumimoji="0" lang="ko-KR" altLang="en-US" sz="9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구현할 웹페이지들 각각의 화면 디자인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28182"/>
              </p:ext>
            </p:extLst>
          </p:nvPr>
        </p:nvGraphicFramePr>
        <p:xfrm>
          <a:off x="3628128" y="572040"/>
          <a:ext cx="4643469" cy="426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Page ID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u="none" strike="noStrike" cap="none" normalizeH="0" baseline="0">
                          <a:solidFill>
                            <a:schemeClr val="bg1"/>
                          </a:solidFill>
                          <a:effectLst/>
                        </a:rPr>
                        <a:t>화면이름</a:t>
                      </a:r>
                      <a:endParaRPr kumimoji="1" lang="en-US" altLang="ko-KR" sz="8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</a:t>
                      </a:r>
                      <a:endParaRPr lang="ko-KR" altLang="en-US" sz="8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+mn-ea"/>
                        </a:rPr>
                        <a:t>gugudan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</a:rPr>
                        <a:t>반응속도 체크 게임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텍스트 개체 틀 31"/>
          <p:cNvSpPr>
            <a:spLocks noGrp="1"/>
          </p:cNvSpPr>
          <p:nvPr/>
        </p:nvSpPr>
        <p:spPr>
          <a:xfrm>
            <a:off x="7953635" y="2517954"/>
            <a:ext cx="3781963" cy="4340046"/>
          </a:xfrm>
          <a:prstGeom prst="rect">
            <a:avLst/>
          </a:prstGeom>
        </p:spPr>
        <p:txBody>
          <a:bodyPr lIns="36000" rIns="0"/>
          <a:lstStyle/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구구단 게임 페이지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구구단 문제를 랜덤으로 주어지게 할 것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맞히거나 틀리면 점수 반영 및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ko-KR" altLang="en-US" sz="1500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우측에 등수와 점수 제공</a:t>
            </a:r>
            <a:endParaRPr lang="en-US" altLang="ko-KR" sz="150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342900" lvl="0" indent="-342900" algn="l" defTabSz="914400" rtl="0" eaLnBrk="1" latinLnBrk="1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모서리가 둥근 직사각형 110"/>
          <p:cNvSpPr/>
          <p:nvPr/>
        </p:nvSpPr>
        <p:spPr>
          <a:xfrm>
            <a:off x="724074" y="5395121"/>
            <a:ext cx="709387" cy="229725"/>
          </a:xfrm>
          <a:prstGeom prst="roundRect">
            <a:avLst>
              <a:gd name="adj" fmla="val 9813"/>
            </a:avLst>
          </a:prstGeom>
          <a:noFill/>
          <a:ln w="63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900" b="1" i="0" u="none" strike="noStrike" kern="1200" cap="none" spc="0" normalizeH="0" baseline="0" dirty="0">
                <a:solidFill>
                  <a:srgbClr val="FFFFFF"/>
                </a:solidFill>
                <a:latin typeface="맑은 고딕"/>
              </a:rPr>
              <a:t>사항</a:t>
            </a:r>
            <a:endParaRPr kumimoji="0" lang="en-US" altLang="ko-KR" sz="900" b="1" i="0" u="none" strike="noStrike" kern="1200" cap="none" spc="0" normalizeH="0" baseline="0" dirty="0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DFF09F-F98A-4152-82CE-8FBBD0C5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1" y="2153183"/>
            <a:ext cx="7045443" cy="39758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2252F4-27AF-9C94-7444-5614411FF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199" y="2667000"/>
            <a:ext cx="2870267" cy="2012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9F12D8-1599-1DE5-C7EB-981562F14335}"/>
              </a:ext>
            </a:extLst>
          </p:cNvPr>
          <p:cNvSpPr txBox="1"/>
          <p:nvPr/>
        </p:nvSpPr>
        <p:spPr>
          <a:xfrm>
            <a:off x="7953635" y="2153183"/>
            <a:ext cx="3687502" cy="400110"/>
          </a:xfrm>
          <a:prstGeom prst="rect">
            <a:avLst/>
          </a:prstGeom>
          <a:solidFill>
            <a:srgbClr val="D3D3EB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57048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1651</Words>
  <Application>Microsoft Office PowerPoint</Application>
  <PresentationFormat>와이드스크린</PresentationFormat>
  <Paragraphs>336</Paragraphs>
  <Slides>25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Calibri</vt:lpstr>
      <vt:lpstr>한컴오피스</vt:lpstr>
      <vt:lpstr>리액트 프로젝트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웹디자인 스토리보드 작성</dc:title>
  <dc:creator>Hyun</dc:creator>
  <cp:lastModifiedBy>HASEONG JUNG</cp:lastModifiedBy>
  <cp:revision>19</cp:revision>
  <dcterms:created xsi:type="dcterms:W3CDTF">2020-05-31T13:38:24Z</dcterms:created>
  <dcterms:modified xsi:type="dcterms:W3CDTF">2023-12-15T12:08:16Z</dcterms:modified>
  <cp:version>1000.0100.01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2023-12-15T12:08:04Z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dde10d97-d215-4c45-9dac-3a635e4dd79e</vt:lpwstr>
  </property>
  <property fmtid="{D5CDD505-2E9C-101B-9397-08002B2CF9AE}" pid="7" name="MSIP_Label_defa4170-0d19-0005-0004-bc88714345d2_ActionId">
    <vt:lpwstr>0bdd10e8-742e-48e1-95dd-989b5fbf6ad1</vt:lpwstr>
  </property>
  <property fmtid="{D5CDD505-2E9C-101B-9397-08002B2CF9AE}" pid="8" name="MSIP_Label_defa4170-0d19-0005-0004-bc88714345d2_ContentBits">
    <vt:lpwstr>0</vt:lpwstr>
  </property>
</Properties>
</file>